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7667" y="567004"/>
            <a:ext cx="5236210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6361" y="1845436"/>
            <a:ext cx="11268710" cy="4495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24.png"/><Relationship Id="rId4" Type="http://schemas.openxmlformats.org/officeDocument/2006/relationships/image" Target="../media/image9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30.png"/><Relationship Id="rId4" Type="http://schemas.openxmlformats.org/officeDocument/2006/relationships/image" Target="../media/image31.pn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2.pn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reurl.cc/bWNVZ6" TargetMode="External"/><Relationship Id="rId3" Type="http://schemas.openxmlformats.org/officeDocument/2006/relationships/image" Target="../media/image33.png"/><Relationship Id="rId4" Type="http://schemas.openxmlformats.org/officeDocument/2006/relationships/image" Target="../media/image34.pn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vettech.com.tw/ords/r/vama-oravm1/vama/%E5%90%88%E6%A0%BC%E8%A8%93%E7%B7%B4%E5%96%AE%E4%BD%8D?session=4355646656532" TargetMode="External"/><Relationship Id="rId3" Type="http://schemas.openxmlformats.org/officeDocument/2006/relationships/image" Target="../media/image35.png"/><Relationship Id="rId4" Type="http://schemas.openxmlformats.org/officeDocument/2006/relationships/image" Target="../media/image34.pn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35.png"/><Relationship Id="rId4" Type="http://schemas.openxmlformats.org/officeDocument/2006/relationships/image" Target="../media/image34.pn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3" Type="http://schemas.openxmlformats.org/officeDocument/2006/relationships/image" Target="../media/image34.pn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3" Type="http://schemas.openxmlformats.org/officeDocument/2006/relationships/image" Target="../media/image34.pn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3" Type="http://schemas.openxmlformats.org/officeDocument/2006/relationships/image" Target="../media/image34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reurl.cc/bWNVZ6" TargetMode="External"/><Relationship Id="rId3" Type="http://schemas.openxmlformats.org/officeDocument/2006/relationships/image" Target="../media/image36.png"/><Relationship Id="rId4" Type="http://schemas.openxmlformats.org/officeDocument/2006/relationships/image" Target="../media/image34.png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3" Type="http://schemas.openxmlformats.org/officeDocument/2006/relationships/image" Target="../media/image34.png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21.png"/><Relationship Id="rId4" Type="http://schemas.openxmlformats.org/officeDocument/2006/relationships/image" Target="../media/image36.png"/><Relationship Id="rId5" Type="http://schemas.openxmlformats.org/officeDocument/2006/relationships/image" Target="../media/image10.png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ng"/><Relationship Id="rId3" Type="http://schemas.openxmlformats.org/officeDocument/2006/relationships/image" Target="../media/image36.png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ng"/><Relationship Id="rId3" Type="http://schemas.openxmlformats.org/officeDocument/2006/relationships/image" Target="../media/image36.png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8.png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9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-1"/>
            <a:ext cx="12192000" cy="6858000"/>
            <a:chOff x="0" y="-1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-1"/>
              <a:ext cx="9666731" cy="6857998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25211" y="0"/>
              <a:ext cx="7066788" cy="68580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621906" y="1638680"/>
            <a:ext cx="5359400" cy="18548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6000" spc="-10">
                <a:solidFill>
                  <a:srgbClr val="254652"/>
                </a:solidFill>
              </a:rPr>
              <a:t>獸醫師業務法規</a:t>
            </a:r>
            <a:r>
              <a:rPr dirty="0" sz="6000" spc="-20">
                <a:solidFill>
                  <a:srgbClr val="254652"/>
                </a:solidFill>
              </a:rPr>
              <a:t>暨行政管理概論</a:t>
            </a:r>
            <a:endParaRPr sz="6000"/>
          </a:p>
        </p:txBody>
      </p:sp>
      <p:sp>
        <p:nvSpPr>
          <p:cNvPr id="6" name="object 6" descr=""/>
          <p:cNvSpPr txBox="1"/>
          <p:nvPr/>
        </p:nvSpPr>
        <p:spPr>
          <a:xfrm>
            <a:off x="8208644" y="5089080"/>
            <a:ext cx="3931920" cy="1561465"/>
          </a:xfrm>
          <a:prstGeom prst="rect">
            <a:avLst/>
          </a:prstGeom>
        </p:spPr>
        <p:txBody>
          <a:bodyPr wrap="square" lIns="0" tIns="984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dirty="0" sz="2800" spc="-45" b="1">
                <a:solidFill>
                  <a:srgbClr val="7E7E7E"/>
                </a:solidFill>
                <a:latin typeface="Microsoft JhengHei"/>
                <a:cs typeface="Microsoft JhengHei"/>
              </a:rPr>
              <a:t>農業部動植物防疫檢疫署</a:t>
            </a:r>
            <a:endParaRPr sz="2800">
              <a:latin typeface="Microsoft JhengHei"/>
              <a:cs typeface="Microsoft JhengHei"/>
            </a:endParaRPr>
          </a:p>
          <a:p>
            <a:pPr marL="2053589" marR="5080" indent="89535">
              <a:lnSpc>
                <a:spcPct val="119600"/>
              </a:lnSpc>
              <a:spcBef>
                <a:spcPts val="15"/>
              </a:spcBef>
            </a:pPr>
            <a:r>
              <a:rPr dirty="0" sz="2800" spc="-40" b="1">
                <a:solidFill>
                  <a:srgbClr val="7E7E7E"/>
                </a:solidFill>
                <a:latin typeface="Microsoft JhengHei"/>
                <a:cs typeface="Microsoft JhengHei"/>
              </a:rPr>
              <a:t>動物防疫組</a:t>
            </a:r>
            <a:r>
              <a:rPr dirty="0" sz="2800" spc="-35" b="1">
                <a:solidFill>
                  <a:srgbClr val="7E7E7E"/>
                </a:solidFill>
                <a:latin typeface="Microsoft JhengHei"/>
                <a:cs typeface="Microsoft JhengHei"/>
              </a:rPr>
              <a:t>技士 張愷恬</a:t>
            </a:r>
            <a:endParaRPr sz="28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6531" y="365759"/>
            <a:ext cx="11745595" cy="1053465"/>
          </a:xfrm>
          <a:prstGeom prst="rect"/>
          <a:solidFill>
            <a:srgbClr val="F1F1F1"/>
          </a:solidFill>
        </p:spPr>
        <p:txBody>
          <a:bodyPr wrap="square" lIns="0" tIns="17780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1400"/>
              </a:spcBef>
            </a:pPr>
            <a:r>
              <a:rPr dirty="0" spc="-10"/>
              <a:t>登錄事項異動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00584" y="1565147"/>
            <a:ext cx="4340860" cy="607060"/>
          </a:xfrm>
          <a:custGeom>
            <a:avLst/>
            <a:gdLst/>
            <a:ahLst/>
            <a:cxnLst/>
            <a:rect l="l" t="t" r="r" b="b"/>
            <a:pathLst>
              <a:path w="4340860" h="607060">
                <a:moveTo>
                  <a:pt x="4239260" y="0"/>
                </a:moveTo>
                <a:lnTo>
                  <a:pt x="101092" y="0"/>
                </a:lnTo>
                <a:lnTo>
                  <a:pt x="61743" y="7937"/>
                </a:lnTo>
                <a:lnTo>
                  <a:pt x="29610" y="29591"/>
                </a:lnTo>
                <a:lnTo>
                  <a:pt x="7944" y="61722"/>
                </a:lnTo>
                <a:lnTo>
                  <a:pt x="0" y="101091"/>
                </a:lnTo>
                <a:lnTo>
                  <a:pt x="0" y="505460"/>
                </a:lnTo>
                <a:lnTo>
                  <a:pt x="7944" y="544830"/>
                </a:lnTo>
                <a:lnTo>
                  <a:pt x="29610" y="576961"/>
                </a:lnTo>
                <a:lnTo>
                  <a:pt x="61743" y="598614"/>
                </a:lnTo>
                <a:lnTo>
                  <a:pt x="101092" y="606551"/>
                </a:lnTo>
                <a:lnTo>
                  <a:pt x="4239260" y="606551"/>
                </a:lnTo>
                <a:lnTo>
                  <a:pt x="4278630" y="598614"/>
                </a:lnTo>
                <a:lnTo>
                  <a:pt x="4310761" y="576960"/>
                </a:lnTo>
                <a:lnTo>
                  <a:pt x="4332414" y="544829"/>
                </a:lnTo>
                <a:lnTo>
                  <a:pt x="4340352" y="505460"/>
                </a:lnTo>
                <a:lnTo>
                  <a:pt x="4340352" y="101091"/>
                </a:lnTo>
                <a:lnTo>
                  <a:pt x="4332414" y="61721"/>
                </a:lnTo>
                <a:lnTo>
                  <a:pt x="4310760" y="29590"/>
                </a:lnTo>
                <a:lnTo>
                  <a:pt x="4278630" y="7937"/>
                </a:lnTo>
                <a:lnTo>
                  <a:pt x="4239260" y="0"/>
                </a:lnTo>
                <a:close/>
              </a:path>
            </a:pathLst>
          </a:custGeom>
          <a:solidFill>
            <a:srgbClr val="2A9D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935532" y="1600581"/>
            <a:ext cx="3281045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10" b="1">
                <a:solidFill>
                  <a:srgbClr val="FFFFFF"/>
                </a:solidFill>
                <a:latin typeface="Microsoft JhengHei"/>
                <a:cs typeface="Microsoft JhengHei"/>
              </a:rPr>
              <a:t>記載事項異動方式</a:t>
            </a:r>
            <a:endParaRPr sz="3200">
              <a:latin typeface="Microsoft JhengHei"/>
              <a:cs typeface="Microsoft JhengHe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4320" y="1597152"/>
            <a:ext cx="509016" cy="509015"/>
          </a:xfrm>
          <a:prstGeom prst="rect">
            <a:avLst/>
          </a:prstGeom>
        </p:spPr>
      </p:pic>
      <p:grpSp>
        <p:nvGrpSpPr>
          <p:cNvPr id="6" name="object 6" descr=""/>
          <p:cNvGrpSpPr/>
          <p:nvPr/>
        </p:nvGrpSpPr>
        <p:grpSpPr>
          <a:xfrm>
            <a:off x="0" y="4640579"/>
            <a:ext cx="12192000" cy="2188845"/>
            <a:chOff x="0" y="4640579"/>
            <a:chExt cx="12192000" cy="2188845"/>
          </a:xfrm>
        </p:grpSpPr>
        <p:sp>
          <p:nvSpPr>
            <p:cNvPr id="7" name="object 7" descr=""/>
            <p:cNvSpPr/>
            <p:nvPr/>
          </p:nvSpPr>
          <p:spPr>
            <a:xfrm>
              <a:off x="0" y="5259323"/>
              <a:ext cx="12192000" cy="1569720"/>
            </a:xfrm>
            <a:custGeom>
              <a:avLst/>
              <a:gdLst/>
              <a:ahLst/>
              <a:cxnLst/>
              <a:rect l="l" t="t" r="r" b="b"/>
              <a:pathLst>
                <a:path w="12192000" h="1569720">
                  <a:moveTo>
                    <a:pt x="12192000" y="0"/>
                  </a:moveTo>
                  <a:lnTo>
                    <a:pt x="0" y="0"/>
                  </a:lnTo>
                  <a:lnTo>
                    <a:pt x="0" y="1569720"/>
                  </a:lnTo>
                  <a:lnTo>
                    <a:pt x="12192000" y="156972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20395" y="4640579"/>
              <a:ext cx="4340860" cy="607060"/>
            </a:xfrm>
            <a:custGeom>
              <a:avLst/>
              <a:gdLst/>
              <a:ahLst/>
              <a:cxnLst/>
              <a:rect l="l" t="t" r="r" b="b"/>
              <a:pathLst>
                <a:path w="4340860" h="607060">
                  <a:moveTo>
                    <a:pt x="4239259" y="0"/>
                  </a:moveTo>
                  <a:lnTo>
                    <a:pt x="101092" y="0"/>
                  </a:lnTo>
                  <a:lnTo>
                    <a:pt x="61743" y="7937"/>
                  </a:lnTo>
                  <a:lnTo>
                    <a:pt x="29610" y="29591"/>
                  </a:lnTo>
                  <a:lnTo>
                    <a:pt x="7944" y="61722"/>
                  </a:lnTo>
                  <a:lnTo>
                    <a:pt x="0" y="101092"/>
                  </a:lnTo>
                  <a:lnTo>
                    <a:pt x="0" y="505460"/>
                  </a:lnTo>
                  <a:lnTo>
                    <a:pt x="7944" y="544830"/>
                  </a:lnTo>
                  <a:lnTo>
                    <a:pt x="29610" y="576961"/>
                  </a:lnTo>
                  <a:lnTo>
                    <a:pt x="61743" y="598614"/>
                  </a:lnTo>
                  <a:lnTo>
                    <a:pt x="101092" y="606552"/>
                  </a:lnTo>
                  <a:lnTo>
                    <a:pt x="4239259" y="606552"/>
                  </a:lnTo>
                  <a:lnTo>
                    <a:pt x="4278630" y="598614"/>
                  </a:lnTo>
                  <a:lnTo>
                    <a:pt x="4310761" y="576961"/>
                  </a:lnTo>
                  <a:lnTo>
                    <a:pt x="4332414" y="544830"/>
                  </a:lnTo>
                  <a:lnTo>
                    <a:pt x="4340352" y="505460"/>
                  </a:lnTo>
                  <a:lnTo>
                    <a:pt x="4340352" y="101092"/>
                  </a:lnTo>
                  <a:lnTo>
                    <a:pt x="4332414" y="61722"/>
                  </a:lnTo>
                  <a:lnTo>
                    <a:pt x="4310761" y="29591"/>
                  </a:lnTo>
                  <a:lnTo>
                    <a:pt x="4278630" y="7937"/>
                  </a:lnTo>
                  <a:lnTo>
                    <a:pt x="4239259" y="0"/>
                  </a:lnTo>
                  <a:close/>
                </a:path>
              </a:pathLst>
            </a:custGeom>
            <a:solidFill>
              <a:srgbClr val="2A9D8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78739" y="4515694"/>
            <a:ext cx="11951970" cy="1891664"/>
          </a:xfrm>
          <a:prstGeom prst="rect">
            <a:avLst/>
          </a:prstGeom>
        </p:spPr>
        <p:txBody>
          <a:bodyPr wrap="square" lIns="0" tIns="173355" rIns="0" bIns="0" rtlCol="0" vert="horz">
            <a:spAutoFit/>
          </a:bodyPr>
          <a:lstStyle/>
          <a:p>
            <a:pPr marL="1040130">
              <a:lnSpc>
                <a:spcPct val="100000"/>
              </a:lnSpc>
              <a:spcBef>
                <a:spcPts val="1365"/>
              </a:spcBef>
            </a:pPr>
            <a:r>
              <a:rPr dirty="0" sz="3200" spc="-20" b="1">
                <a:solidFill>
                  <a:srgbClr val="FFFFFF"/>
                </a:solidFill>
                <a:latin typeface="Microsoft JhengHei"/>
                <a:cs typeface="Microsoft JhengHei"/>
              </a:rPr>
              <a:t>記載事項未異動</a:t>
            </a:r>
            <a:endParaRPr sz="32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spcBef>
                <a:spcPts val="944"/>
              </a:spcBef>
              <a:buFont typeface="Wingdings"/>
              <a:buChar char=""/>
              <a:tabLst>
                <a:tab pos="354965" algn="l"/>
              </a:tabLst>
            </a:pPr>
            <a:r>
              <a:rPr dirty="0" sz="2400" spc="-10">
                <a:latin typeface="Microsoft JhengHei"/>
                <a:cs typeface="Microsoft JhengHei"/>
              </a:rPr>
              <a:t>經認證機構查核認定有應辦理變更而未辦理，經</a:t>
            </a:r>
            <a:r>
              <a:rPr dirty="0" sz="2400" spc="-10" b="1">
                <a:solidFill>
                  <a:srgbClr val="E76E51"/>
                </a:solidFill>
                <a:latin typeface="Microsoft JhengHei"/>
                <a:cs typeface="Microsoft JhengHei"/>
              </a:rPr>
              <a:t>限期改正</a:t>
            </a:r>
            <a:r>
              <a:rPr dirty="0" sz="2400" spc="-15">
                <a:latin typeface="Microsoft JhengHei"/>
                <a:cs typeface="Microsoft JhengHei"/>
              </a:rPr>
              <a:t>仍未改正者，認證機構得逕行</a:t>
            </a:r>
            <a:endParaRPr sz="2400">
              <a:latin typeface="Microsoft JhengHei"/>
              <a:cs typeface="Microsoft JhengHei"/>
            </a:endParaRPr>
          </a:p>
          <a:p>
            <a:pPr marL="355600">
              <a:lnSpc>
                <a:spcPct val="100000"/>
              </a:lnSpc>
            </a:pPr>
            <a:r>
              <a:rPr dirty="0" sz="2400">
                <a:latin typeface="Microsoft JhengHei"/>
                <a:cs typeface="Microsoft JhengHei"/>
              </a:rPr>
              <a:t>變更應記載事項登錄，並</a:t>
            </a:r>
            <a:r>
              <a:rPr dirty="0" sz="2400" b="1">
                <a:solidFill>
                  <a:srgbClr val="E76E51"/>
                </a:solidFill>
                <a:latin typeface="Microsoft JhengHei"/>
                <a:cs typeface="Microsoft JhengHei"/>
              </a:rPr>
              <a:t>註銷原領識別證</a:t>
            </a:r>
            <a:r>
              <a:rPr dirty="0" sz="2400" spc="-50">
                <a:latin typeface="Microsoft JhengHei"/>
                <a:cs typeface="Microsoft JhengHei"/>
              </a:rPr>
              <a:t>。</a:t>
            </a:r>
            <a:endParaRPr sz="24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"/>
              <a:tabLst>
                <a:tab pos="354965" algn="l"/>
              </a:tabLst>
            </a:pPr>
            <a:r>
              <a:rPr dirty="0" sz="2400" spc="-5">
                <a:latin typeface="Microsoft JhengHei"/>
                <a:cs typeface="Microsoft JhengHei"/>
              </a:rPr>
              <a:t>情節重大者，認證機構得終止動物醫事助理認證，並註銷已核發之合格證書。</a:t>
            </a:r>
            <a:endParaRPr sz="2400">
              <a:latin typeface="Microsoft JhengHei"/>
              <a:cs typeface="Microsoft JhengHei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9372" y="4706111"/>
            <a:ext cx="473964" cy="473963"/>
          </a:xfrm>
          <a:prstGeom prst="rect">
            <a:avLst/>
          </a:prstGeom>
        </p:spPr>
      </p:pic>
      <p:sp>
        <p:nvSpPr>
          <p:cNvPr id="11" name="object 11" descr=""/>
          <p:cNvSpPr txBox="1"/>
          <p:nvPr/>
        </p:nvSpPr>
        <p:spPr>
          <a:xfrm>
            <a:off x="205740" y="2444495"/>
            <a:ext cx="5765800" cy="194056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37465" rIns="0" bIns="0" rtlCol="0" vert="horz">
            <a:spAutoFit/>
          </a:bodyPr>
          <a:lstStyle/>
          <a:p>
            <a:pPr marL="433705" indent="-342900">
              <a:lnSpc>
                <a:spcPct val="100000"/>
              </a:lnSpc>
              <a:spcBef>
                <a:spcPts val="295"/>
              </a:spcBef>
              <a:buFont typeface="Arial MT"/>
              <a:buChar char="•"/>
              <a:tabLst>
                <a:tab pos="433705" algn="l"/>
              </a:tabLst>
            </a:pPr>
            <a:r>
              <a:rPr dirty="0" sz="2400" spc="-25" b="1">
                <a:solidFill>
                  <a:srgbClr val="E76E51"/>
                </a:solidFill>
                <a:latin typeface="Microsoft JhengHei"/>
                <a:cs typeface="Microsoft JhengHei"/>
              </a:rPr>
              <a:t>姓名</a:t>
            </a:r>
            <a:endParaRPr sz="2400">
              <a:latin typeface="Microsoft JhengHei"/>
              <a:cs typeface="Microsoft JhengHei"/>
            </a:endParaRPr>
          </a:p>
          <a:p>
            <a:pPr marL="433705" indent="-342900">
              <a:lnSpc>
                <a:spcPct val="100000"/>
              </a:lnSpc>
              <a:buFont typeface="Arial MT"/>
              <a:buChar char="•"/>
              <a:tabLst>
                <a:tab pos="433705" algn="l"/>
              </a:tabLst>
            </a:pPr>
            <a:r>
              <a:rPr dirty="0" sz="2400" spc="-25">
                <a:latin typeface="Microsoft JhengHei"/>
                <a:cs typeface="Microsoft JhengHei"/>
              </a:rPr>
              <a:t>性別</a:t>
            </a:r>
            <a:endParaRPr sz="2400">
              <a:latin typeface="Microsoft JhengHei"/>
              <a:cs typeface="Microsoft JhengHei"/>
            </a:endParaRPr>
          </a:p>
          <a:p>
            <a:pPr marL="433705" indent="-342900">
              <a:lnSpc>
                <a:spcPct val="100000"/>
              </a:lnSpc>
              <a:buFont typeface="Arial MT"/>
              <a:buChar char="•"/>
              <a:tabLst>
                <a:tab pos="433705" algn="l"/>
              </a:tabLst>
            </a:pPr>
            <a:r>
              <a:rPr dirty="0" sz="2400" spc="-15">
                <a:latin typeface="Microsoft JhengHei"/>
                <a:cs typeface="Microsoft JhengHei"/>
              </a:rPr>
              <a:t>國民身分證統一編號或居留證統一證號</a:t>
            </a:r>
            <a:endParaRPr sz="2400">
              <a:latin typeface="Microsoft JhengHei"/>
              <a:cs typeface="Microsoft JhengHei"/>
            </a:endParaRPr>
          </a:p>
          <a:p>
            <a:pPr marL="433705" indent="-342900">
              <a:lnSpc>
                <a:spcPts val="2850"/>
              </a:lnSpc>
              <a:spcBef>
                <a:spcPts val="5"/>
              </a:spcBef>
              <a:buFont typeface="Arial MT"/>
              <a:buChar char="•"/>
              <a:tabLst>
                <a:tab pos="433705" algn="l"/>
              </a:tabLst>
            </a:pPr>
            <a:r>
              <a:rPr dirty="0" sz="2400" spc="-10">
                <a:latin typeface="Microsoft JhengHei"/>
                <a:cs typeface="Microsoft JhengHei"/>
              </a:rPr>
              <a:t>出生年月日</a:t>
            </a:r>
            <a:endParaRPr sz="2400">
              <a:latin typeface="Microsoft JhengHei"/>
              <a:cs typeface="Microsoft JhengHei"/>
            </a:endParaRPr>
          </a:p>
          <a:p>
            <a:pPr marL="433705" indent="-342900">
              <a:lnSpc>
                <a:spcPts val="2850"/>
              </a:lnSpc>
              <a:buFont typeface="Arial MT"/>
              <a:buChar char="•"/>
              <a:tabLst>
                <a:tab pos="433705" algn="l"/>
              </a:tabLst>
            </a:pPr>
            <a:r>
              <a:rPr dirty="0" sz="2400" spc="-5" b="1">
                <a:solidFill>
                  <a:srgbClr val="E76E51"/>
                </a:solidFill>
                <a:latin typeface="Microsoft JhengHei"/>
                <a:cs typeface="Microsoft JhengHei"/>
              </a:rPr>
              <a:t>工作獸醫診療機構名稱及地址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6096000" y="3160776"/>
            <a:ext cx="1984375" cy="504825"/>
          </a:xfrm>
          <a:custGeom>
            <a:avLst/>
            <a:gdLst/>
            <a:ahLst/>
            <a:cxnLst/>
            <a:rect l="l" t="t" r="r" b="b"/>
            <a:pathLst>
              <a:path w="1984375" h="504825">
                <a:moveTo>
                  <a:pt x="1732026" y="0"/>
                </a:moveTo>
                <a:lnTo>
                  <a:pt x="1732026" y="126111"/>
                </a:lnTo>
                <a:lnTo>
                  <a:pt x="0" y="126111"/>
                </a:lnTo>
                <a:lnTo>
                  <a:pt x="0" y="378333"/>
                </a:lnTo>
                <a:lnTo>
                  <a:pt x="1732026" y="378333"/>
                </a:lnTo>
                <a:lnTo>
                  <a:pt x="1732026" y="504444"/>
                </a:lnTo>
                <a:lnTo>
                  <a:pt x="1984248" y="252222"/>
                </a:lnTo>
                <a:lnTo>
                  <a:pt x="1732026" y="0"/>
                </a:lnTo>
                <a:close/>
              </a:path>
            </a:pathLst>
          </a:custGeom>
          <a:solidFill>
            <a:srgbClr val="2A9D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6328917" y="2538476"/>
            <a:ext cx="1397000" cy="7124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2105"/>
              </a:lnSpc>
              <a:spcBef>
                <a:spcPts val="100"/>
              </a:spcBef>
            </a:pPr>
            <a:r>
              <a:rPr dirty="0" sz="1800" spc="-10">
                <a:latin typeface="Microsoft JhengHei"/>
                <a:cs typeface="Microsoft JhengHei"/>
              </a:rPr>
              <a:t>事實發生日起</a:t>
            </a:r>
            <a:endParaRPr sz="1800">
              <a:latin typeface="Microsoft JhengHei"/>
              <a:cs typeface="Microsoft JhengHei"/>
            </a:endParaRPr>
          </a:p>
          <a:p>
            <a:pPr algn="ctr" marL="1270">
              <a:lnSpc>
                <a:spcPts val="3304"/>
              </a:lnSpc>
            </a:pPr>
            <a:r>
              <a:rPr dirty="0" sz="2800" b="1">
                <a:solidFill>
                  <a:srgbClr val="2A9D8F"/>
                </a:solidFill>
                <a:latin typeface="Microsoft JhengHei"/>
                <a:cs typeface="Microsoft JhengHei"/>
              </a:rPr>
              <a:t>30</a:t>
            </a:r>
            <a:r>
              <a:rPr dirty="0" sz="2800" spc="-50" b="1">
                <a:solidFill>
                  <a:srgbClr val="2A9D8F"/>
                </a:solidFill>
                <a:latin typeface="Microsoft JhengHei"/>
                <a:cs typeface="Microsoft JhengHei"/>
              </a:rPr>
              <a:t>日</a:t>
            </a:r>
            <a:endParaRPr sz="2800">
              <a:latin typeface="Microsoft JhengHei"/>
              <a:cs typeface="Microsoft JhengHei"/>
            </a:endParaRPr>
          </a:p>
        </p:txBody>
      </p:sp>
      <p:pic>
        <p:nvPicPr>
          <p:cNvPr id="14" name="object 1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154666" y="2960370"/>
            <a:ext cx="266700" cy="311150"/>
          </a:xfrm>
          <a:prstGeom prst="rect">
            <a:avLst/>
          </a:prstGeom>
        </p:spPr>
      </p:pic>
      <p:sp>
        <p:nvSpPr>
          <p:cNvPr id="15" name="object 15" descr=""/>
          <p:cNvSpPr txBox="1"/>
          <p:nvPr/>
        </p:nvSpPr>
        <p:spPr>
          <a:xfrm>
            <a:off x="8321802" y="2884677"/>
            <a:ext cx="3221990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2143125" algn="l"/>
              </a:tabLst>
            </a:pPr>
            <a:r>
              <a:rPr dirty="0" sz="2800" spc="-35">
                <a:latin typeface="Microsoft JhengHei"/>
                <a:cs typeface="Microsoft JhengHei"/>
              </a:rPr>
              <a:t>向</a:t>
            </a:r>
            <a:r>
              <a:rPr dirty="0" sz="2800" spc="-35" b="1">
                <a:solidFill>
                  <a:srgbClr val="2A9D8F"/>
                </a:solidFill>
                <a:latin typeface="Microsoft JhengHei"/>
                <a:cs typeface="Microsoft JhengHei"/>
              </a:rPr>
              <a:t>認證機</a:t>
            </a:r>
            <a:r>
              <a:rPr dirty="0" sz="2800" spc="-50" b="1">
                <a:solidFill>
                  <a:srgbClr val="2A9D8F"/>
                </a:solidFill>
                <a:latin typeface="Microsoft JhengHei"/>
                <a:cs typeface="Microsoft JhengHei"/>
              </a:rPr>
              <a:t>構</a:t>
            </a:r>
            <a:r>
              <a:rPr dirty="0" sz="2800" b="1">
                <a:solidFill>
                  <a:srgbClr val="2A9D8F"/>
                </a:solidFill>
                <a:latin typeface="Microsoft JhengHei"/>
                <a:cs typeface="Microsoft JhengHei"/>
              </a:rPr>
              <a:t>	</a:t>
            </a:r>
            <a:r>
              <a:rPr dirty="0" sz="2800" spc="-35">
                <a:latin typeface="Microsoft JhengHei"/>
                <a:cs typeface="Microsoft JhengHei"/>
              </a:rPr>
              <a:t>請變</a:t>
            </a:r>
            <a:r>
              <a:rPr dirty="0" sz="2800" spc="-50">
                <a:latin typeface="Microsoft JhengHei"/>
                <a:cs typeface="Microsoft JhengHei"/>
              </a:rPr>
              <a:t>更</a:t>
            </a:r>
            <a:r>
              <a:rPr dirty="0" sz="2800" spc="-35">
                <a:latin typeface="Microsoft JhengHei"/>
                <a:cs typeface="Microsoft JhengHei"/>
              </a:rPr>
              <a:t>及換發識別</a:t>
            </a:r>
            <a:r>
              <a:rPr dirty="0" sz="2800" spc="-50">
                <a:latin typeface="Microsoft JhengHei"/>
                <a:cs typeface="Microsoft JhengHei"/>
              </a:rPr>
              <a:t>證</a:t>
            </a:r>
            <a:endParaRPr sz="2800">
              <a:latin typeface="Microsoft JhengHei"/>
              <a:cs typeface="Microsoft JhengHe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0" y="365759"/>
            <a:ext cx="447040" cy="1053465"/>
          </a:xfrm>
          <a:prstGeom prst="rect">
            <a:avLst/>
          </a:prstGeom>
          <a:solidFill>
            <a:srgbClr val="2A9D8F"/>
          </a:solidFill>
          <a:ln w="12700">
            <a:solidFill>
              <a:srgbClr val="2A9D8F"/>
            </a:solidFill>
          </a:ln>
        </p:spPr>
        <p:txBody>
          <a:bodyPr wrap="square" lIns="0" tIns="27051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130"/>
              </a:spcBef>
            </a:pPr>
            <a:r>
              <a:rPr dirty="0" sz="3200" spc="-50" b="1">
                <a:solidFill>
                  <a:srgbClr val="FFFFFF"/>
                </a:solidFill>
                <a:latin typeface="Microsoft JhengHei"/>
                <a:cs typeface="Microsoft JhengHei"/>
              </a:rPr>
              <a:t>B</a:t>
            </a:r>
            <a:endParaRPr sz="32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46531" y="365759"/>
            <a:ext cx="11745595" cy="1053465"/>
          </a:xfrm>
          <a:custGeom>
            <a:avLst/>
            <a:gdLst/>
            <a:ahLst/>
            <a:cxnLst/>
            <a:rect l="l" t="t" r="r" b="b"/>
            <a:pathLst>
              <a:path w="11745595" h="1053465">
                <a:moveTo>
                  <a:pt x="0" y="1053084"/>
                </a:moveTo>
                <a:lnTo>
                  <a:pt x="11745468" y="1053084"/>
                </a:lnTo>
                <a:lnTo>
                  <a:pt x="11745468" y="0"/>
                </a:lnTo>
                <a:lnTo>
                  <a:pt x="0" y="0"/>
                </a:lnTo>
                <a:lnTo>
                  <a:pt x="0" y="105308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業務類型及項目(1/2)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0" y="365759"/>
            <a:ext cx="447040" cy="1053465"/>
          </a:xfrm>
          <a:prstGeom prst="rect">
            <a:avLst/>
          </a:prstGeom>
          <a:solidFill>
            <a:srgbClr val="2A9D8F"/>
          </a:solidFill>
          <a:ln w="12700">
            <a:solidFill>
              <a:srgbClr val="2A9D8F"/>
            </a:solidFill>
          </a:ln>
        </p:spPr>
        <p:txBody>
          <a:bodyPr wrap="square" lIns="0" tIns="27051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130"/>
              </a:spcBef>
            </a:pPr>
            <a:r>
              <a:rPr dirty="0" sz="3200" spc="-50" b="1">
                <a:solidFill>
                  <a:srgbClr val="FFFFFF"/>
                </a:solidFill>
                <a:latin typeface="Microsoft JhengHei"/>
                <a:cs typeface="Microsoft JhengHei"/>
              </a:rPr>
              <a:t>B</a:t>
            </a:r>
            <a:endParaRPr sz="3200">
              <a:latin typeface="Microsoft JhengHei"/>
              <a:cs typeface="Microsoft JhengHei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-6350" y="1874266"/>
            <a:ext cx="12204700" cy="200660"/>
            <a:chOff x="-6350" y="1874266"/>
            <a:chExt cx="12204700" cy="200660"/>
          </a:xfrm>
        </p:grpSpPr>
        <p:sp>
          <p:nvSpPr>
            <p:cNvPr id="6" name="object 6" descr=""/>
            <p:cNvSpPr/>
            <p:nvPr/>
          </p:nvSpPr>
          <p:spPr>
            <a:xfrm>
              <a:off x="0" y="1880616"/>
              <a:ext cx="12192000" cy="187960"/>
            </a:xfrm>
            <a:custGeom>
              <a:avLst/>
              <a:gdLst/>
              <a:ahLst/>
              <a:cxnLst/>
              <a:rect l="l" t="t" r="r" b="b"/>
              <a:pathLst>
                <a:path w="12192000" h="187960">
                  <a:moveTo>
                    <a:pt x="12192000" y="0"/>
                  </a:moveTo>
                  <a:lnTo>
                    <a:pt x="0" y="0"/>
                  </a:lnTo>
                  <a:lnTo>
                    <a:pt x="0" y="187451"/>
                  </a:lnTo>
                  <a:lnTo>
                    <a:pt x="12192000" y="18745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A9D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0" y="1880616"/>
              <a:ext cx="12192000" cy="187960"/>
            </a:xfrm>
            <a:custGeom>
              <a:avLst/>
              <a:gdLst/>
              <a:ahLst/>
              <a:cxnLst/>
              <a:rect l="l" t="t" r="r" b="b"/>
              <a:pathLst>
                <a:path w="12192000" h="187960">
                  <a:moveTo>
                    <a:pt x="0" y="187451"/>
                  </a:moveTo>
                  <a:lnTo>
                    <a:pt x="12192000" y="187451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87451"/>
                  </a:lnTo>
                  <a:close/>
                </a:path>
              </a:pathLst>
            </a:custGeom>
            <a:ln w="12700">
              <a:solidFill>
                <a:srgbClr val="2A9D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78739" y="1393951"/>
            <a:ext cx="6533515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5" b="1">
                <a:latin typeface="Microsoft JhengHei"/>
                <a:cs typeface="Microsoft JhengHei"/>
              </a:rPr>
              <a:t>動物醫事助理可協助獸醫師</a:t>
            </a:r>
            <a:r>
              <a:rPr dirty="0" sz="3200" spc="-20" b="1">
                <a:solidFill>
                  <a:srgbClr val="E76E51"/>
                </a:solidFill>
                <a:latin typeface="Microsoft JhengHei"/>
                <a:cs typeface="Microsoft JhengHei"/>
              </a:rPr>
              <a:t>業務類型</a:t>
            </a:r>
            <a:endParaRPr sz="3200">
              <a:latin typeface="Microsoft JhengHei"/>
              <a:cs typeface="Microsoft JhengHei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80819" y="2083307"/>
            <a:ext cx="11010900" cy="2231390"/>
            <a:chOff x="80819" y="2083307"/>
            <a:chExt cx="11010900" cy="2231390"/>
          </a:xfrm>
        </p:grpSpPr>
        <p:pic>
          <p:nvPicPr>
            <p:cNvPr id="10" name="object 1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819" y="2278427"/>
              <a:ext cx="853344" cy="859440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1845564" y="2424683"/>
              <a:ext cx="1503045" cy="1859280"/>
            </a:xfrm>
            <a:custGeom>
              <a:avLst/>
              <a:gdLst/>
              <a:ahLst/>
              <a:cxnLst/>
              <a:rect l="l" t="t" r="r" b="b"/>
              <a:pathLst>
                <a:path w="1503045" h="1859279">
                  <a:moveTo>
                    <a:pt x="1502664" y="958215"/>
                  </a:moveTo>
                  <a:lnTo>
                    <a:pt x="0" y="958215"/>
                  </a:lnTo>
                  <a:lnTo>
                    <a:pt x="0" y="1859280"/>
                  </a:lnTo>
                  <a:lnTo>
                    <a:pt x="1502664" y="1859280"/>
                  </a:lnTo>
                  <a:lnTo>
                    <a:pt x="1502664" y="958215"/>
                  </a:lnTo>
                  <a:close/>
                </a:path>
                <a:path w="1503045" h="1859279">
                  <a:moveTo>
                    <a:pt x="1502664" y="0"/>
                  </a:moveTo>
                  <a:lnTo>
                    <a:pt x="0" y="0"/>
                  </a:lnTo>
                  <a:lnTo>
                    <a:pt x="0" y="901065"/>
                  </a:lnTo>
                  <a:lnTo>
                    <a:pt x="1502664" y="901065"/>
                  </a:lnTo>
                  <a:lnTo>
                    <a:pt x="1502664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845564" y="2424683"/>
              <a:ext cx="1503045" cy="1859280"/>
            </a:xfrm>
            <a:custGeom>
              <a:avLst/>
              <a:gdLst/>
              <a:ahLst/>
              <a:cxnLst/>
              <a:rect l="l" t="t" r="r" b="b"/>
              <a:pathLst>
                <a:path w="1503045" h="1859279">
                  <a:moveTo>
                    <a:pt x="0" y="1859280"/>
                  </a:moveTo>
                  <a:lnTo>
                    <a:pt x="1502664" y="1859280"/>
                  </a:lnTo>
                  <a:lnTo>
                    <a:pt x="1502664" y="0"/>
                  </a:lnTo>
                  <a:lnTo>
                    <a:pt x="0" y="0"/>
                  </a:lnTo>
                  <a:lnTo>
                    <a:pt x="0" y="185928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74036" y="3538727"/>
              <a:ext cx="774191" cy="775716"/>
            </a:xfrm>
            <a:prstGeom prst="rect">
              <a:avLst/>
            </a:prstGeom>
          </p:spPr>
        </p:pic>
        <p:sp>
          <p:nvSpPr>
            <p:cNvPr id="14" name="object 14" descr=""/>
            <p:cNvSpPr/>
            <p:nvPr/>
          </p:nvSpPr>
          <p:spPr>
            <a:xfrm>
              <a:off x="1845564" y="3325748"/>
              <a:ext cx="1503680" cy="57150"/>
            </a:xfrm>
            <a:custGeom>
              <a:avLst/>
              <a:gdLst/>
              <a:ahLst/>
              <a:cxnLst/>
              <a:rect l="l" t="t" r="r" b="b"/>
              <a:pathLst>
                <a:path w="1503679" h="57150">
                  <a:moveTo>
                    <a:pt x="0" y="57150"/>
                  </a:moveTo>
                  <a:lnTo>
                    <a:pt x="1503172" y="57150"/>
                  </a:lnTo>
                  <a:lnTo>
                    <a:pt x="1503172" y="0"/>
                  </a:lnTo>
                  <a:lnTo>
                    <a:pt x="0" y="0"/>
                  </a:lnTo>
                  <a:lnTo>
                    <a:pt x="0" y="571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846581" y="3137153"/>
              <a:ext cx="1000760" cy="791845"/>
            </a:xfrm>
            <a:custGeom>
              <a:avLst/>
              <a:gdLst/>
              <a:ahLst/>
              <a:cxnLst/>
              <a:rect l="l" t="t" r="r" b="b"/>
              <a:pathLst>
                <a:path w="1000760" h="791845">
                  <a:moveTo>
                    <a:pt x="101451" y="56007"/>
                  </a:moveTo>
                  <a:lnTo>
                    <a:pt x="77811" y="85848"/>
                  </a:lnTo>
                  <a:lnTo>
                    <a:pt x="152501" y="144907"/>
                  </a:lnTo>
                  <a:lnTo>
                    <a:pt x="176149" y="115062"/>
                  </a:lnTo>
                  <a:lnTo>
                    <a:pt x="101451" y="56007"/>
                  </a:lnTo>
                  <a:close/>
                </a:path>
                <a:path w="1000760" h="791845">
                  <a:moveTo>
                    <a:pt x="0" y="0"/>
                  </a:moveTo>
                  <a:lnTo>
                    <a:pt x="54165" y="115697"/>
                  </a:lnTo>
                  <a:lnTo>
                    <a:pt x="77811" y="85848"/>
                  </a:lnTo>
                  <a:lnTo>
                    <a:pt x="62877" y="74041"/>
                  </a:lnTo>
                  <a:lnTo>
                    <a:pt x="86512" y="44196"/>
                  </a:lnTo>
                  <a:lnTo>
                    <a:pt x="110808" y="44196"/>
                  </a:lnTo>
                  <a:lnTo>
                    <a:pt x="125095" y="26162"/>
                  </a:lnTo>
                  <a:lnTo>
                    <a:pt x="0" y="0"/>
                  </a:lnTo>
                  <a:close/>
                </a:path>
                <a:path w="1000760" h="791845">
                  <a:moveTo>
                    <a:pt x="86512" y="44196"/>
                  </a:moveTo>
                  <a:lnTo>
                    <a:pt x="62877" y="74041"/>
                  </a:lnTo>
                  <a:lnTo>
                    <a:pt x="77811" y="85848"/>
                  </a:lnTo>
                  <a:lnTo>
                    <a:pt x="101451" y="56007"/>
                  </a:lnTo>
                  <a:lnTo>
                    <a:pt x="86512" y="44196"/>
                  </a:lnTo>
                  <a:close/>
                </a:path>
                <a:path w="1000760" h="791845">
                  <a:moveTo>
                    <a:pt x="110808" y="44196"/>
                  </a:moveTo>
                  <a:lnTo>
                    <a:pt x="86512" y="44196"/>
                  </a:lnTo>
                  <a:lnTo>
                    <a:pt x="101451" y="56007"/>
                  </a:lnTo>
                  <a:lnTo>
                    <a:pt x="110808" y="44196"/>
                  </a:lnTo>
                  <a:close/>
                </a:path>
                <a:path w="1000760" h="791845">
                  <a:moveTo>
                    <a:pt x="206032" y="138684"/>
                  </a:moveTo>
                  <a:lnTo>
                    <a:pt x="182384" y="168656"/>
                  </a:lnTo>
                  <a:lnTo>
                    <a:pt x="272021" y="239522"/>
                  </a:lnTo>
                  <a:lnTo>
                    <a:pt x="295656" y="209676"/>
                  </a:lnTo>
                  <a:lnTo>
                    <a:pt x="206032" y="138684"/>
                  </a:lnTo>
                  <a:close/>
                </a:path>
                <a:path w="1000760" h="791845">
                  <a:moveTo>
                    <a:pt x="325539" y="233299"/>
                  </a:moveTo>
                  <a:lnTo>
                    <a:pt x="301891" y="263144"/>
                  </a:lnTo>
                  <a:lnTo>
                    <a:pt x="391528" y="334137"/>
                  </a:lnTo>
                  <a:lnTo>
                    <a:pt x="415175" y="304165"/>
                  </a:lnTo>
                  <a:lnTo>
                    <a:pt x="325539" y="233299"/>
                  </a:lnTo>
                  <a:close/>
                </a:path>
                <a:path w="1000760" h="791845">
                  <a:moveTo>
                    <a:pt x="445008" y="327913"/>
                  </a:moveTo>
                  <a:lnTo>
                    <a:pt x="421411" y="357759"/>
                  </a:lnTo>
                  <a:lnTo>
                    <a:pt x="511048" y="428625"/>
                  </a:lnTo>
                  <a:lnTo>
                    <a:pt x="534670" y="398780"/>
                  </a:lnTo>
                  <a:lnTo>
                    <a:pt x="445008" y="327913"/>
                  </a:lnTo>
                  <a:close/>
                </a:path>
                <a:path w="1000760" h="791845">
                  <a:moveTo>
                    <a:pt x="564515" y="422401"/>
                  </a:moveTo>
                  <a:lnTo>
                    <a:pt x="540893" y="452247"/>
                  </a:lnTo>
                  <a:lnTo>
                    <a:pt x="630555" y="523240"/>
                  </a:lnTo>
                  <a:lnTo>
                    <a:pt x="654177" y="493395"/>
                  </a:lnTo>
                  <a:lnTo>
                    <a:pt x="564515" y="422401"/>
                  </a:lnTo>
                  <a:close/>
                </a:path>
                <a:path w="1000760" h="791845">
                  <a:moveTo>
                    <a:pt x="684022" y="517017"/>
                  </a:moveTo>
                  <a:lnTo>
                    <a:pt x="660400" y="546862"/>
                  </a:lnTo>
                  <a:lnTo>
                    <a:pt x="750062" y="617855"/>
                  </a:lnTo>
                  <a:lnTo>
                    <a:pt x="773684" y="587883"/>
                  </a:lnTo>
                  <a:lnTo>
                    <a:pt x="684022" y="517017"/>
                  </a:lnTo>
                  <a:close/>
                </a:path>
                <a:path w="1000760" h="791845">
                  <a:moveTo>
                    <a:pt x="946404" y="676021"/>
                  </a:moveTo>
                  <a:lnTo>
                    <a:pt x="875538" y="765683"/>
                  </a:lnTo>
                  <a:lnTo>
                    <a:pt x="1000632" y="791718"/>
                  </a:lnTo>
                  <a:lnTo>
                    <a:pt x="979917" y="747522"/>
                  </a:lnTo>
                  <a:lnTo>
                    <a:pt x="914019" y="747522"/>
                  </a:lnTo>
                  <a:lnTo>
                    <a:pt x="899413" y="735965"/>
                  </a:lnTo>
                  <a:lnTo>
                    <a:pt x="923036" y="706120"/>
                  </a:lnTo>
                  <a:lnTo>
                    <a:pt x="960511" y="706120"/>
                  </a:lnTo>
                  <a:lnTo>
                    <a:pt x="946404" y="676021"/>
                  </a:lnTo>
                  <a:close/>
                </a:path>
                <a:path w="1000760" h="791845">
                  <a:moveTo>
                    <a:pt x="923036" y="706120"/>
                  </a:moveTo>
                  <a:lnTo>
                    <a:pt x="899413" y="735965"/>
                  </a:lnTo>
                  <a:lnTo>
                    <a:pt x="914019" y="747522"/>
                  </a:lnTo>
                  <a:lnTo>
                    <a:pt x="937768" y="717677"/>
                  </a:lnTo>
                  <a:lnTo>
                    <a:pt x="923036" y="706120"/>
                  </a:lnTo>
                  <a:close/>
                </a:path>
                <a:path w="1000760" h="791845">
                  <a:moveTo>
                    <a:pt x="960511" y="706120"/>
                  </a:moveTo>
                  <a:lnTo>
                    <a:pt x="923036" y="706120"/>
                  </a:lnTo>
                  <a:lnTo>
                    <a:pt x="937768" y="717677"/>
                  </a:lnTo>
                  <a:lnTo>
                    <a:pt x="914019" y="747522"/>
                  </a:lnTo>
                  <a:lnTo>
                    <a:pt x="979917" y="747522"/>
                  </a:lnTo>
                  <a:lnTo>
                    <a:pt x="960511" y="706120"/>
                  </a:lnTo>
                  <a:close/>
                </a:path>
                <a:path w="1000760" h="791845">
                  <a:moveTo>
                    <a:pt x="803529" y="611505"/>
                  </a:moveTo>
                  <a:lnTo>
                    <a:pt x="779907" y="641477"/>
                  </a:lnTo>
                  <a:lnTo>
                    <a:pt x="869569" y="712343"/>
                  </a:lnTo>
                  <a:lnTo>
                    <a:pt x="893191" y="682498"/>
                  </a:lnTo>
                  <a:lnTo>
                    <a:pt x="803529" y="61150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5344668" y="2424683"/>
              <a:ext cx="1503045" cy="1859280"/>
            </a:xfrm>
            <a:custGeom>
              <a:avLst/>
              <a:gdLst/>
              <a:ahLst/>
              <a:cxnLst/>
              <a:rect l="l" t="t" r="r" b="b"/>
              <a:pathLst>
                <a:path w="1503045" h="1859279">
                  <a:moveTo>
                    <a:pt x="1502664" y="958215"/>
                  </a:moveTo>
                  <a:lnTo>
                    <a:pt x="0" y="958215"/>
                  </a:lnTo>
                  <a:lnTo>
                    <a:pt x="0" y="1859280"/>
                  </a:lnTo>
                  <a:lnTo>
                    <a:pt x="1502664" y="1859280"/>
                  </a:lnTo>
                  <a:lnTo>
                    <a:pt x="1502664" y="958215"/>
                  </a:lnTo>
                  <a:close/>
                </a:path>
                <a:path w="1503045" h="1859279">
                  <a:moveTo>
                    <a:pt x="1502664" y="0"/>
                  </a:moveTo>
                  <a:lnTo>
                    <a:pt x="0" y="0"/>
                  </a:lnTo>
                  <a:lnTo>
                    <a:pt x="0" y="901065"/>
                  </a:lnTo>
                  <a:lnTo>
                    <a:pt x="1502664" y="901065"/>
                  </a:lnTo>
                  <a:lnTo>
                    <a:pt x="1502664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5344668" y="2424683"/>
              <a:ext cx="1503045" cy="1859280"/>
            </a:xfrm>
            <a:custGeom>
              <a:avLst/>
              <a:gdLst/>
              <a:ahLst/>
              <a:cxnLst/>
              <a:rect l="l" t="t" r="r" b="b"/>
              <a:pathLst>
                <a:path w="1503045" h="1859279">
                  <a:moveTo>
                    <a:pt x="0" y="1859280"/>
                  </a:moveTo>
                  <a:lnTo>
                    <a:pt x="1502664" y="1859280"/>
                  </a:lnTo>
                  <a:lnTo>
                    <a:pt x="1502664" y="0"/>
                  </a:lnTo>
                  <a:lnTo>
                    <a:pt x="0" y="0"/>
                  </a:lnTo>
                  <a:lnTo>
                    <a:pt x="0" y="185928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88963" y="2657855"/>
              <a:ext cx="662939" cy="661415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73139" y="3538727"/>
              <a:ext cx="774191" cy="775716"/>
            </a:xfrm>
            <a:prstGeom prst="rect">
              <a:avLst/>
            </a:prstGeom>
          </p:spPr>
        </p:pic>
        <p:sp>
          <p:nvSpPr>
            <p:cNvPr id="20" name="object 20" descr=""/>
            <p:cNvSpPr/>
            <p:nvPr/>
          </p:nvSpPr>
          <p:spPr>
            <a:xfrm>
              <a:off x="5344668" y="3325748"/>
              <a:ext cx="1503680" cy="57150"/>
            </a:xfrm>
            <a:custGeom>
              <a:avLst/>
              <a:gdLst/>
              <a:ahLst/>
              <a:cxnLst/>
              <a:rect l="l" t="t" r="r" b="b"/>
              <a:pathLst>
                <a:path w="1503679" h="57150">
                  <a:moveTo>
                    <a:pt x="0" y="57150"/>
                  </a:moveTo>
                  <a:lnTo>
                    <a:pt x="1503172" y="57150"/>
                  </a:lnTo>
                  <a:lnTo>
                    <a:pt x="1503172" y="0"/>
                  </a:lnTo>
                  <a:lnTo>
                    <a:pt x="0" y="0"/>
                  </a:lnTo>
                  <a:lnTo>
                    <a:pt x="0" y="571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9570720" y="2424683"/>
              <a:ext cx="1504315" cy="1859280"/>
            </a:xfrm>
            <a:custGeom>
              <a:avLst/>
              <a:gdLst/>
              <a:ahLst/>
              <a:cxnLst/>
              <a:rect l="l" t="t" r="r" b="b"/>
              <a:pathLst>
                <a:path w="1504315" h="1859279">
                  <a:moveTo>
                    <a:pt x="1504188" y="958215"/>
                  </a:moveTo>
                  <a:lnTo>
                    <a:pt x="0" y="958215"/>
                  </a:lnTo>
                  <a:lnTo>
                    <a:pt x="0" y="1859280"/>
                  </a:lnTo>
                  <a:lnTo>
                    <a:pt x="1504188" y="1859280"/>
                  </a:lnTo>
                  <a:lnTo>
                    <a:pt x="1504188" y="958215"/>
                  </a:lnTo>
                  <a:close/>
                </a:path>
                <a:path w="1504315" h="1859279">
                  <a:moveTo>
                    <a:pt x="1504188" y="0"/>
                  </a:moveTo>
                  <a:lnTo>
                    <a:pt x="0" y="0"/>
                  </a:lnTo>
                  <a:lnTo>
                    <a:pt x="0" y="901065"/>
                  </a:lnTo>
                  <a:lnTo>
                    <a:pt x="1504188" y="901065"/>
                  </a:lnTo>
                  <a:lnTo>
                    <a:pt x="1504188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9570720" y="2424683"/>
              <a:ext cx="1504315" cy="1859280"/>
            </a:xfrm>
            <a:custGeom>
              <a:avLst/>
              <a:gdLst/>
              <a:ahLst/>
              <a:cxnLst/>
              <a:rect l="l" t="t" r="r" b="b"/>
              <a:pathLst>
                <a:path w="1504315" h="1859279">
                  <a:moveTo>
                    <a:pt x="0" y="1859280"/>
                  </a:moveTo>
                  <a:lnTo>
                    <a:pt x="1504187" y="1859280"/>
                  </a:lnTo>
                  <a:lnTo>
                    <a:pt x="1504187" y="0"/>
                  </a:lnTo>
                  <a:lnTo>
                    <a:pt x="0" y="0"/>
                  </a:lnTo>
                  <a:lnTo>
                    <a:pt x="0" y="185928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803892" y="3662171"/>
              <a:ext cx="624840" cy="621792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290047" y="3511295"/>
              <a:ext cx="801624" cy="803147"/>
            </a:xfrm>
            <a:prstGeom prst="rect">
              <a:avLst/>
            </a:prstGeom>
          </p:spPr>
        </p:pic>
        <p:sp>
          <p:nvSpPr>
            <p:cNvPr id="25" name="object 25" descr=""/>
            <p:cNvSpPr/>
            <p:nvPr/>
          </p:nvSpPr>
          <p:spPr>
            <a:xfrm>
              <a:off x="9570720" y="3325748"/>
              <a:ext cx="1503680" cy="57150"/>
            </a:xfrm>
            <a:custGeom>
              <a:avLst/>
              <a:gdLst/>
              <a:ahLst/>
              <a:cxnLst/>
              <a:rect l="l" t="t" r="r" b="b"/>
              <a:pathLst>
                <a:path w="1503679" h="57150">
                  <a:moveTo>
                    <a:pt x="0" y="57150"/>
                  </a:moveTo>
                  <a:lnTo>
                    <a:pt x="1503172" y="57150"/>
                  </a:lnTo>
                  <a:lnTo>
                    <a:pt x="1503172" y="0"/>
                  </a:lnTo>
                  <a:lnTo>
                    <a:pt x="0" y="0"/>
                  </a:lnTo>
                  <a:lnTo>
                    <a:pt x="0" y="571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6" name="object 2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04287" y="2138171"/>
              <a:ext cx="614172" cy="612648"/>
            </a:xfrm>
            <a:prstGeom prst="rect">
              <a:avLst/>
            </a:prstGeom>
          </p:spPr>
        </p:pic>
        <p:pic>
          <p:nvPicPr>
            <p:cNvPr id="27" name="object 2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85103" y="2113787"/>
              <a:ext cx="614172" cy="614172"/>
            </a:xfrm>
            <a:prstGeom prst="rect">
              <a:avLst/>
            </a:prstGeom>
          </p:spPr>
        </p:pic>
        <p:pic>
          <p:nvPicPr>
            <p:cNvPr id="28" name="object 2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020299" y="2083307"/>
              <a:ext cx="614172" cy="614172"/>
            </a:xfrm>
            <a:prstGeom prst="rect">
              <a:avLst/>
            </a:prstGeom>
          </p:spPr>
        </p:pic>
        <p:pic>
          <p:nvPicPr>
            <p:cNvPr id="29" name="object 2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25295" y="2933699"/>
              <a:ext cx="463296" cy="461772"/>
            </a:xfrm>
            <a:prstGeom prst="rect">
              <a:avLst/>
            </a:prstGeom>
          </p:spPr>
        </p:pic>
      </p:grpSp>
      <p:sp>
        <p:nvSpPr>
          <p:cNvPr id="30" name="object 30" descr=""/>
          <p:cNvSpPr txBox="1"/>
          <p:nvPr/>
        </p:nvSpPr>
        <p:spPr>
          <a:xfrm>
            <a:off x="417372" y="4345174"/>
            <a:ext cx="3177540" cy="1862455"/>
          </a:xfrm>
          <a:prstGeom prst="rect">
            <a:avLst/>
          </a:prstGeom>
        </p:spPr>
        <p:txBody>
          <a:bodyPr wrap="square" lIns="0" tIns="225425" rIns="0" bIns="0" rtlCol="0" vert="horz">
            <a:spAutoFit/>
          </a:bodyPr>
          <a:lstStyle/>
          <a:p>
            <a:pPr marL="368300">
              <a:lnSpc>
                <a:spcPct val="100000"/>
              </a:lnSpc>
              <a:spcBef>
                <a:spcPts val="1775"/>
              </a:spcBef>
            </a:pPr>
            <a:r>
              <a:rPr dirty="0" sz="3200" spc="-10" b="1">
                <a:solidFill>
                  <a:srgbClr val="2A9D8F"/>
                </a:solidFill>
                <a:latin typeface="Microsoft JhengHei"/>
                <a:cs typeface="Microsoft JhengHei"/>
              </a:rPr>
              <a:t>獸醫師</a:t>
            </a:r>
            <a:r>
              <a:rPr dirty="0" sz="3200" spc="-10" b="1">
                <a:solidFill>
                  <a:srgbClr val="E76E51"/>
                </a:solidFill>
                <a:latin typeface="Microsoft JhengHei"/>
                <a:cs typeface="Microsoft JhengHei"/>
              </a:rPr>
              <a:t>指示</a:t>
            </a:r>
            <a:r>
              <a:rPr dirty="0" sz="3200" spc="-50" b="1">
                <a:solidFill>
                  <a:srgbClr val="2A9D8F"/>
                </a:solidFill>
                <a:latin typeface="Microsoft JhengHei"/>
                <a:cs typeface="Microsoft JhengHei"/>
              </a:rPr>
              <a:t>下</a:t>
            </a:r>
            <a:endParaRPr sz="3200">
              <a:latin typeface="Microsoft JhengHei"/>
              <a:cs typeface="Microsoft JhengHei"/>
            </a:endParaRPr>
          </a:p>
          <a:p>
            <a:pPr marL="12700" marR="5080">
              <a:lnSpc>
                <a:spcPct val="100299"/>
              </a:lnSpc>
              <a:spcBef>
                <a:spcPts val="1240"/>
              </a:spcBef>
            </a:pPr>
            <a:r>
              <a:rPr dirty="0" sz="2000">
                <a:latin typeface="Microsoft JhengHei"/>
                <a:cs typeface="Microsoft JhengHei"/>
              </a:rPr>
              <a:t>獸醫師</a:t>
            </a:r>
            <a:r>
              <a:rPr dirty="0" sz="2400" b="1">
                <a:solidFill>
                  <a:srgbClr val="2A9D8F"/>
                </a:solidFill>
                <a:latin typeface="Microsoft JhengHei"/>
                <a:cs typeface="Microsoft JhengHei"/>
              </a:rPr>
              <a:t>不須在同一機構</a:t>
            </a:r>
            <a:r>
              <a:rPr dirty="0" sz="2000" spc="-50">
                <a:latin typeface="Microsoft JhengHei"/>
                <a:cs typeface="Microsoft JhengHei"/>
              </a:rPr>
              <a:t>內</a:t>
            </a:r>
            <a:r>
              <a:rPr dirty="0" sz="2000" spc="-10">
                <a:latin typeface="Microsoft JhengHei"/>
                <a:cs typeface="Microsoft JhengHei"/>
              </a:rPr>
              <a:t>持續監督，只要保持聯繫，</a:t>
            </a:r>
            <a:r>
              <a:rPr dirty="0" sz="2000" spc="-15">
                <a:latin typeface="Microsoft JhengHei"/>
                <a:cs typeface="Microsoft JhengHei"/>
              </a:rPr>
              <a:t>隨時給書面或口頭醫囑</a:t>
            </a:r>
            <a:endParaRPr sz="2000">
              <a:latin typeface="Microsoft JhengHei"/>
              <a:cs typeface="Microsoft JhengHei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4084065" y="4349956"/>
            <a:ext cx="3939540" cy="1927225"/>
          </a:xfrm>
          <a:prstGeom prst="rect">
            <a:avLst/>
          </a:prstGeom>
        </p:spPr>
        <p:txBody>
          <a:bodyPr wrap="square" lIns="0" tIns="227329" rIns="0" bIns="0" rtlCol="0" vert="horz">
            <a:spAutoFit/>
          </a:bodyPr>
          <a:lstStyle/>
          <a:p>
            <a:pPr marL="124460">
              <a:lnSpc>
                <a:spcPct val="100000"/>
              </a:lnSpc>
              <a:spcBef>
                <a:spcPts val="1789"/>
              </a:spcBef>
            </a:pPr>
            <a:r>
              <a:rPr dirty="0" sz="3200" b="1">
                <a:solidFill>
                  <a:srgbClr val="2A9D8F"/>
                </a:solidFill>
                <a:latin typeface="Microsoft JhengHei"/>
                <a:cs typeface="Microsoft JhengHei"/>
              </a:rPr>
              <a:t>獸醫師</a:t>
            </a:r>
            <a:r>
              <a:rPr dirty="0" sz="3200" b="1">
                <a:solidFill>
                  <a:srgbClr val="E76E51"/>
                </a:solidFill>
                <a:latin typeface="Microsoft JhengHei"/>
                <a:cs typeface="Microsoft JhengHei"/>
              </a:rPr>
              <a:t>在場支援</a:t>
            </a:r>
            <a:r>
              <a:rPr dirty="0" sz="3200" spc="-25" b="1">
                <a:solidFill>
                  <a:srgbClr val="2A9D8F"/>
                </a:solidFill>
                <a:latin typeface="Microsoft JhengHei"/>
                <a:cs typeface="Microsoft JhengHei"/>
              </a:rPr>
              <a:t>指導</a:t>
            </a:r>
            <a:endParaRPr sz="3200">
              <a:latin typeface="Microsoft JhengHei"/>
              <a:cs typeface="Microsoft JhengHei"/>
            </a:endParaRPr>
          </a:p>
          <a:p>
            <a:pPr marL="12700" marR="5080">
              <a:lnSpc>
                <a:spcPct val="100299"/>
              </a:lnSpc>
              <a:spcBef>
                <a:spcPts val="1255"/>
              </a:spcBef>
            </a:pPr>
            <a:r>
              <a:rPr dirty="0" sz="2000" spc="-5">
                <a:latin typeface="Microsoft JhengHei"/>
                <a:cs typeface="Microsoft JhengHei"/>
              </a:rPr>
              <a:t>獸醫師及動物醫事助理位於</a:t>
            </a:r>
            <a:r>
              <a:rPr dirty="0" sz="2400" spc="-25" b="1">
                <a:solidFill>
                  <a:srgbClr val="2A9D8F"/>
                </a:solidFill>
                <a:latin typeface="Microsoft JhengHei"/>
                <a:cs typeface="Microsoft JhengHei"/>
              </a:rPr>
              <a:t>同一</a:t>
            </a:r>
            <a:r>
              <a:rPr dirty="0" sz="2400" b="1">
                <a:solidFill>
                  <a:srgbClr val="2A9D8F"/>
                </a:solidFill>
                <a:latin typeface="Microsoft JhengHei"/>
                <a:cs typeface="Microsoft JhengHei"/>
              </a:rPr>
              <a:t>機構</a:t>
            </a:r>
            <a:r>
              <a:rPr dirty="0" sz="2000" spc="-20">
                <a:latin typeface="Microsoft JhengHei"/>
                <a:cs typeface="Microsoft JhengHei"/>
              </a:rPr>
              <a:t>內，動物醫事助理有求助時，獸醫師能立即提供指導或協助</a:t>
            </a:r>
            <a:endParaRPr sz="2000">
              <a:latin typeface="Microsoft JhengHei"/>
              <a:cs typeface="Microsoft JhengHei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8396731" y="4299858"/>
            <a:ext cx="3717290" cy="1942464"/>
          </a:xfrm>
          <a:prstGeom prst="rect">
            <a:avLst/>
          </a:prstGeom>
        </p:spPr>
        <p:txBody>
          <a:bodyPr wrap="square" lIns="0" tIns="27051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2130"/>
              </a:spcBef>
            </a:pPr>
            <a:r>
              <a:rPr dirty="0" sz="3200" spc="-10" b="1">
                <a:solidFill>
                  <a:srgbClr val="2A9D8F"/>
                </a:solidFill>
                <a:latin typeface="Microsoft JhengHei"/>
                <a:cs typeface="Microsoft JhengHei"/>
              </a:rPr>
              <a:t>獸醫師</a:t>
            </a:r>
            <a:r>
              <a:rPr dirty="0" sz="3200" spc="-5" b="1">
                <a:solidFill>
                  <a:srgbClr val="E76E51"/>
                </a:solidFill>
                <a:latin typeface="Microsoft JhengHei"/>
                <a:cs typeface="Microsoft JhengHei"/>
              </a:rPr>
              <a:t>現場直接</a:t>
            </a:r>
            <a:r>
              <a:rPr dirty="0" sz="3200" spc="-30" b="1">
                <a:solidFill>
                  <a:srgbClr val="2A9D8F"/>
                </a:solidFill>
                <a:latin typeface="Microsoft JhengHei"/>
                <a:cs typeface="Microsoft JhengHei"/>
              </a:rPr>
              <a:t>指導</a:t>
            </a:r>
            <a:endParaRPr sz="3200">
              <a:latin typeface="Microsoft JhengHei"/>
              <a:cs typeface="Microsoft JhengHei"/>
            </a:endParaRPr>
          </a:p>
          <a:p>
            <a:pPr algn="just" marL="12700" marR="135255">
              <a:lnSpc>
                <a:spcPct val="100299"/>
              </a:lnSpc>
              <a:spcBef>
                <a:spcPts val="1515"/>
              </a:spcBef>
            </a:pPr>
            <a:r>
              <a:rPr dirty="0" sz="2000" spc="-10">
                <a:latin typeface="Microsoft JhengHei"/>
                <a:cs typeface="Microsoft JhengHei"/>
              </a:rPr>
              <a:t>獸醫師</a:t>
            </a:r>
            <a:r>
              <a:rPr dirty="0" sz="2400" spc="-15" b="1">
                <a:solidFill>
                  <a:srgbClr val="2A9D8F"/>
                </a:solidFill>
                <a:latin typeface="Microsoft JhengHei"/>
                <a:cs typeface="Microsoft JhengHei"/>
              </a:rPr>
              <a:t>親自在現場目視監察</a:t>
            </a:r>
            <a:r>
              <a:rPr dirty="0" sz="2000" spc="-10">
                <a:latin typeface="Microsoft JhengHei"/>
                <a:cs typeface="Microsoft JhengHei"/>
              </a:rPr>
              <a:t>及指揮下執行，獸醫師可立即提供指導或接管。</a:t>
            </a:r>
            <a:endParaRPr sz="2000">
              <a:latin typeface="Microsoft JhengHei"/>
              <a:cs typeface="Microsoft JhengHei"/>
            </a:endParaRPr>
          </a:p>
        </p:txBody>
      </p:sp>
      <p:sp>
        <p:nvSpPr>
          <p:cNvPr id="33" name="object 33" descr=""/>
          <p:cNvSpPr/>
          <p:nvPr/>
        </p:nvSpPr>
        <p:spPr>
          <a:xfrm>
            <a:off x="3869435" y="4468367"/>
            <a:ext cx="0" cy="2220595"/>
          </a:xfrm>
          <a:custGeom>
            <a:avLst/>
            <a:gdLst/>
            <a:ahLst/>
            <a:cxnLst/>
            <a:rect l="l" t="t" r="r" b="b"/>
            <a:pathLst>
              <a:path w="0" h="2220595">
                <a:moveTo>
                  <a:pt x="0" y="0"/>
                </a:moveTo>
                <a:lnTo>
                  <a:pt x="0" y="2220544"/>
                </a:lnTo>
              </a:path>
            </a:pathLst>
          </a:custGeom>
          <a:ln w="76200">
            <a:solidFill>
              <a:srgbClr val="2A9D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/>
          <p:nvPr/>
        </p:nvSpPr>
        <p:spPr>
          <a:xfrm>
            <a:off x="8238743" y="4468367"/>
            <a:ext cx="0" cy="2220595"/>
          </a:xfrm>
          <a:custGeom>
            <a:avLst/>
            <a:gdLst/>
            <a:ahLst/>
            <a:cxnLst/>
            <a:rect l="l" t="t" r="r" b="b"/>
            <a:pathLst>
              <a:path w="0" h="2220595">
                <a:moveTo>
                  <a:pt x="0" y="0"/>
                </a:moveTo>
                <a:lnTo>
                  <a:pt x="0" y="2220544"/>
                </a:lnTo>
              </a:path>
            </a:pathLst>
          </a:custGeom>
          <a:ln w="76200">
            <a:solidFill>
              <a:srgbClr val="2A9D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 txBox="1"/>
          <p:nvPr/>
        </p:nvSpPr>
        <p:spPr>
          <a:xfrm>
            <a:off x="5351017" y="3846957"/>
            <a:ext cx="14903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6515">
              <a:lnSpc>
                <a:spcPct val="100000"/>
              </a:lnSpc>
              <a:spcBef>
                <a:spcPts val="100"/>
              </a:spcBef>
            </a:pPr>
            <a:r>
              <a:rPr dirty="0" sz="2400" spc="-25">
                <a:latin typeface="Calibri"/>
                <a:cs typeface="Calibri"/>
              </a:rPr>
              <a:t>1F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5351017" y="2927096"/>
            <a:ext cx="14903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2230">
              <a:lnSpc>
                <a:spcPct val="100000"/>
              </a:lnSpc>
              <a:spcBef>
                <a:spcPts val="100"/>
              </a:spcBef>
            </a:pPr>
            <a:r>
              <a:rPr dirty="0" sz="2400" spc="-25">
                <a:latin typeface="Calibri"/>
                <a:cs typeface="Calibri"/>
              </a:rPr>
              <a:t>2F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9577069" y="3895090"/>
            <a:ext cx="14916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100"/>
              </a:spcBef>
            </a:pPr>
            <a:r>
              <a:rPr dirty="0" sz="2400" spc="-25">
                <a:latin typeface="Calibri"/>
                <a:cs typeface="Calibri"/>
              </a:rPr>
              <a:t>1F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9577069" y="2974924"/>
            <a:ext cx="149161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5">
                <a:latin typeface="Calibri"/>
                <a:cs typeface="Calibri"/>
              </a:rPr>
              <a:t>2F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9" name="object 39" descr=""/>
          <p:cNvGrpSpPr/>
          <p:nvPr/>
        </p:nvGrpSpPr>
        <p:grpSpPr>
          <a:xfrm>
            <a:off x="10227564" y="423672"/>
            <a:ext cx="498475" cy="967740"/>
            <a:chOff x="10227564" y="423672"/>
            <a:chExt cx="498475" cy="967740"/>
          </a:xfrm>
        </p:grpSpPr>
        <p:pic>
          <p:nvPicPr>
            <p:cNvPr id="40" name="object 4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262616" y="423672"/>
              <a:ext cx="463296" cy="463296"/>
            </a:xfrm>
            <a:prstGeom prst="rect">
              <a:avLst/>
            </a:prstGeom>
          </p:spPr>
        </p:pic>
        <p:pic>
          <p:nvPicPr>
            <p:cNvPr id="41" name="object 4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227564" y="908304"/>
              <a:ext cx="483107" cy="483108"/>
            </a:xfrm>
            <a:prstGeom prst="rect">
              <a:avLst/>
            </a:prstGeom>
          </p:spPr>
        </p:pic>
      </p:grpSp>
      <p:sp>
        <p:nvSpPr>
          <p:cNvPr id="42" name="object 42" descr=""/>
          <p:cNvSpPr txBox="1"/>
          <p:nvPr/>
        </p:nvSpPr>
        <p:spPr>
          <a:xfrm>
            <a:off x="10729594" y="446278"/>
            <a:ext cx="6985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Microsoft JhengHei"/>
                <a:cs typeface="Microsoft JhengHei"/>
              </a:rPr>
              <a:t>獸醫師</a:t>
            </a:r>
            <a:endParaRPr sz="1800">
              <a:latin typeface="Microsoft JhengHei"/>
              <a:cs typeface="Microsoft JhengHei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10731754" y="1010869"/>
            <a:ext cx="138430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Microsoft JhengHei"/>
                <a:cs typeface="Microsoft JhengHei"/>
              </a:rPr>
              <a:t>動物醫事助理</a:t>
            </a:r>
            <a:endParaRPr sz="18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6531" y="365759"/>
            <a:ext cx="11745595" cy="1053465"/>
          </a:xfrm>
          <a:prstGeom prst="rect"/>
          <a:solidFill>
            <a:srgbClr val="F1F1F1"/>
          </a:solidFill>
        </p:spPr>
        <p:txBody>
          <a:bodyPr wrap="square" lIns="0" tIns="214629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1689"/>
              </a:spcBef>
            </a:pPr>
            <a:r>
              <a:rPr dirty="0" spc="-10"/>
              <a:t>業務類型及項目(2/2)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0" y="365759"/>
            <a:ext cx="447040" cy="1053465"/>
          </a:xfrm>
          <a:prstGeom prst="rect">
            <a:avLst/>
          </a:prstGeom>
          <a:solidFill>
            <a:srgbClr val="2A9D8F"/>
          </a:solidFill>
          <a:ln w="12700">
            <a:solidFill>
              <a:srgbClr val="2A9D8F"/>
            </a:solidFill>
          </a:ln>
        </p:spPr>
        <p:txBody>
          <a:bodyPr wrap="square" lIns="0" tIns="27051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130"/>
              </a:spcBef>
            </a:pPr>
            <a:r>
              <a:rPr dirty="0" sz="3200" spc="-50" b="1">
                <a:solidFill>
                  <a:srgbClr val="FFFFFF"/>
                </a:solidFill>
                <a:latin typeface="Microsoft JhengHei"/>
                <a:cs typeface="Microsoft JhengHei"/>
              </a:rPr>
              <a:t>B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8739" y="1394587"/>
            <a:ext cx="6533515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5" b="1">
                <a:latin typeface="Microsoft JhengHei"/>
                <a:cs typeface="Microsoft JhengHei"/>
              </a:rPr>
              <a:t>動物醫事助理可協助獸醫師</a:t>
            </a:r>
            <a:r>
              <a:rPr dirty="0" sz="3200" spc="-20" b="1">
                <a:solidFill>
                  <a:srgbClr val="E76E51"/>
                </a:solidFill>
                <a:latin typeface="Microsoft JhengHei"/>
                <a:cs typeface="Microsoft JhengHei"/>
              </a:rPr>
              <a:t>業務項目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69240" y="2270887"/>
            <a:ext cx="3168650" cy="27743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14325">
              <a:lnSpc>
                <a:spcPct val="100000"/>
              </a:lnSpc>
              <a:spcBef>
                <a:spcPts val="105"/>
              </a:spcBef>
            </a:pPr>
            <a:r>
              <a:rPr dirty="0" sz="3200" b="1">
                <a:solidFill>
                  <a:srgbClr val="2A9D8F"/>
                </a:solidFill>
                <a:latin typeface="Microsoft JhengHei"/>
                <a:cs typeface="Microsoft JhengHei"/>
              </a:rPr>
              <a:t>獸醫師</a:t>
            </a:r>
            <a:r>
              <a:rPr dirty="0" sz="3200" spc="-5" b="1">
                <a:solidFill>
                  <a:srgbClr val="E76E51"/>
                </a:solidFill>
                <a:latin typeface="Microsoft JhengHei"/>
                <a:cs typeface="Microsoft JhengHei"/>
              </a:rPr>
              <a:t>指示</a:t>
            </a:r>
            <a:r>
              <a:rPr dirty="0" sz="3200" spc="-50" b="1">
                <a:solidFill>
                  <a:srgbClr val="2A9D8F"/>
                </a:solidFill>
                <a:latin typeface="Microsoft JhengHei"/>
                <a:cs typeface="Microsoft JhengHei"/>
              </a:rPr>
              <a:t>下</a:t>
            </a:r>
            <a:endParaRPr sz="32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spcBef>
                <a:spcPts val="195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000" spc="-10">
                <a:latin typeface="Microsoft JhengHei"/>
                <a:cs typeface="Microsoft JhengHei"/>
              </a:rPr>
              <a:t>依書面醫囑施用藥物</a:t>
            </a:r>
            <a:endParaRPr sz="2000">
              <a:latin typeface="Microsoft JhengHei"/>
              <a:cs typeface="Microsoft JhengHei"/>
            </a:endParaRPr>
          </a:p>
          <a:p>
            <a:pPr marL="355600">
              <a:lnSpc>
                <a:spcPts val="1430"/>
              </a:lnSpc>
              <a:spcBef>
                <a:spcPts val="20"/>
              </a:spcBef>
            </a:pPr>
            <a:r>
              <a:rPr dirty="0" sz="1200" spc="-10">
                <a:latin typeface="Microsoft JhengHei"/>
                <a:cs typeface="Microsoft JhengHei"/>
              </a:rPr>
              <a:t>(口服、外用、經直腸、吸入性藥品)</a:t>
            </a:r>
            <a:endParaRPr sz="1200">
              <a:latin typeface="Microsoft JhengHei"/>
              <a:cs typeface="Microsoft JhengHei"/>
            </a:endParaRPr>
          </a:p>
          <a:p>
            <a:pPr marL="354965" indent="-342265">
              <a:lnSpc>
                <a:spcPts val="239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000" spc="-15">
                <a:latin typeface="Microsoft JhengHei"/>
                <a:cs typeface="Microsoft JhengHei"/>
              </a:rPr>
              <a:t>量測及記錄動物生命體徵</a:t>
            </a:r>
            <a:endParaRPr sz="2000">
              <a:latin typeface="Microsoft JhengHei"/>
              <a:cs typeface="Microsoft JhengHei"/>
            </a:endParaRPr>
          </a:p>
          <a:p>
            <a:pPr marL="355600" marR="5080" indent="-342900">
              <a:lnSpc>
                <a:spcPct val="100000"/>
              </a:lnSpc>
              <a:buFont typeface="Arial MT"/>
              <a:buChar char="•"/>
              <a:tabLst>
                <a:tab pos="355600" algn="l"/>
              </a:tabLst>
            </a:pPr>
            <a:r>
              <a:rPr dirty="0" sz="2000">
                <a:latin typeface="Microsoft JhengHei"/>
                <a:cs typeface="Microsoft JhengHei"/>
              </a:rPr>
              <a:t>收集及</a:t>
            </a:r>
            <a:r>
              <a:rPr dirty="0" sz="2000" b="1">
                <a:latin typeface="Microsoft JhengHei"/>
                <a:cs typeface="Microsoft JhengHei"/>
              </a:rPr>
              <a:t>量測</a:t>
            </a:r>
            <a:r>
              <a:rPr dirty="0" sz="2000">
                <a:latin typeface="Microsoft JhengHei"/>
                <a:cs typeface="Microsoft JhengHei"/>
              </a:rPr>
              <a:t>動物自排</a:t>
            </a:r>
            <a:r>
              <a:rPr dirty="0" sz="2000" spc="-25" b="1">
                <a:latin typeface="Microsoft JhengHei"/>
                <a:cs typeface="Microsoft JhengHei"/>
              </a:rPr>
              <a:t>糞尿</a:t>
            </a:r>
            <a:r>
              <a:rPr dirty="0" sz="2000" spc="-25">
                <a:latin typeface="Microsoft JhengHei"/>
                <a:cs typeface="Microsoft JhengHei"/>
              </a:rPr>
              <a:t>檢體</a:t>
            </a:r>
            <a:endParaRPr sz="20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000" spc="-5">
                <a:latin typeface="Microsoft JhengHei"/>
                <a:cs typeface="Microsoft JhengHei"/>
              </a:rPr>
              <a:t>從靜脈留置導管接上點滴</a:t>
            </a:r>
            <a:endParaRPr sz="2000">
              <a:latin typeface="Microsoft JhengHei"/>
              <a:cs typeface="Microsoft JhengHei"/>
            </a:endParaRPr>
          </a:p>
          <a:p>
            <a:pPr marL="355600">
              <a:lnSpc>
                <a:spcPct val="100000"/>
              </a:lnSpc>
            </a:pPr>
            <a:r>
              <a:rPr dirty="0" sz="2000" spc="-20">
                <a:latin typeface="Microsoft JhengHei"/>
                <a:cs typeface="Microsoft JhengHei"/>
              </a:rPr>
              <a:t>進行輸液治療</a:t>
            </a:r>
            <a:endParaRPr sz="2000">
              <a:latin typeface="Microsoft JhengHei"/>
              <a:cs typeface="Microsoft JhengHe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929634" y="2067261"/>
            <a:ext cx="4183379" cy="4490085"/>
          </a:xfrm>
          <a:prstGeom prst="rect">
            <a:avLst/>
          </a:prstGeom>
        </p:spPr>
        <p:txBody>
          <a:bodyPr wrap="square" lIns="0" tIns="208279" rIns="0" bIns="0" rtlCol="0" vert="horz">
            <a:spAutoFit/>
          </a:bodyPr>
          <a:lstStyle/>
          <a:p>
            <a:pPr marL="334645">
              <a:lnSpc>
                <a:spcPct val="100000"/>
              </a:lnSpc>
              <a:spcBef>
                <a:spcPts val="1639"/>
              </a:spcBef>
            </a:pPr>
            <a:r>
              <a:rPr dirty="0" sz="3200" spc="-5" b="1">
                <a:solidFill>
                  <a:srgbClr val="2A9D8F"/>
                </a:solidFill>
                <a:latin typeface="Microsoft JhengHei"/>
                <a:cs typeface="Microsoft JhengHei"/>
              </a:rPr>
              <a:t>獸醫師</a:t>
            </a:r>
            <a:r>
              <a:rPr dirty="0" sz="3200" spc="-10" b="1">
                <a:solidFill>
                  <a:srgbClr val="E76E51"/>
                </a:solidFill>
                <a:latin typeface="Microsoft JhengHei"/>
                <a:cs typeface="Microsoft JhengHei"/>
              </a:rPr>
              <a:t>在場支援</a:t>
            </a:r>
            <a:r>
              <a:rPr dirty="0" sz="3200" spc="-25" b="1">
                <a:solidFill>
                  <a:srgbClr val="2A9D8F"/>
                </a:solidFill>
                <a:latin typeface="Microsoft JhengHei"/>
                <a:cs typeface="Microsoft JhengHei"/>
              </a:rPr>
              <a:t>指導</a:t>
            </a:r>
            <a:endParaRPr sz="32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spcBef>
                <a:spcPts val="96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000" spc="-10">
                <a:latin typeface="Microsoft JhengHei"/>
                <a:cs typeface="Microsoft JhengHei"/>
              </a:rPr>
              <a:t>動物飼養管理衛教</a:t>
            </a:r>
            <a:endParaRPr sz="20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000" spc="55">
                <a:solidFill>
                  <a:srgbClr val="EC7C30"/>
                </a:solidFill>
                <a:latin typeface="Microsoft JhengHei"/>
                <a:cs typeface="Microsoft JhengHei"/>
              </a:rPr>
              <a:t>肌肉(皮下) </a:t>
            </a:r>
            <a:r>
              <a:rPr dirty="0" sz="2000">
                <a:latin typeface="Microsoft JhengHei"/>
                <a:cs typeface="Microsoft JhengHei"/>
              </a:rPr>
              <a:t>注射</a:t>
            </a:r>
            <a:r>
              <a:rPr dirty="0" sz="2000" spc="-25">
                <a:solidFill>
                  <a:srgbClr val="6F2F9F"/>
                </a:solidFill>
                <a:latin typeface="Microsoft JhengHei"/>
                <a:cs typeface="Microsoft JhengHei"/>
              </a:rPr>
              <a:t>藥物</a:t>
            </a:r>
            <a:endParaRPr sz="20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000" spc="-5">
                <a:latin typeface="Microsoft JhengHei"/>
                <a:cs typeface="Microsoft JhengHei"/>
              </a:rPr>
              <a:t>周邊靜脈抽取血液樣本</a:t>
            </a:r>
            <a:endParaRPr sz="20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000" spc="-20">
                <a:latin typeface="Microsoft JhengHei"/>
                <a:cs typeface="Microsoft JhengHei"/>
              </a:rPr>
              <a:t>輔助影像診斷檢查及設備操作</a:t>
            </a:r>
            <a:endParaRPr sz="20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000" spc="-10">
                <a:latin typeface="Microsoft JhengHei"/>
                <a:cs typeface="Microsoft JhengHei"/>
              </a:rPr>
              <a:t>實驗室檢體處理及檢驗儀器操作</a:t>
            </a:r>
            <a:endParaRPr sz="20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000" spc="-10">
                <a:latin typeface="Microsoft JhengHei"/>
                <a:cs typeface="Microsoft JhengHei"/>
              </a:rPr>
              <a:t>簡單傷口包紮處理</a:t>
            </a:r>
            <a:endParaRPr sz="20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000">
                <a:latin typeface="Microsoft JhengHei"/>
                <a:cs typeface="Microsoft JhengHei"/>
              </a:rPr>
              <a:t>從靜脈留置導管輸注</a:t>
            </a:r>
            <a:r>
              <a:rPr dirty="0" sz="2000" spc="-25">
                <a:solidFill>
                  <a:srgbClr val="6F2F9F"/>
                </a:solidFill>
                <a:latin typeface="Microsoft JhengHei"/>
                <a:cs typeface="Microsoft JhengHei"/>
              </a:rPr>
              <a:t>藥物</a:t>
            </a:r>
            <a:endParaRPr sz="20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000" spc="-20">
                <a:latin typeface="Microsoft JhengHei"/>
                <a:cs typeface="Microsoft JhengHei"/>
              </a:rPr>
              <a:t>經由預立好的餵食管進行管灌營養</a:t>
            </a:r>
            <a:endParaRPr sz="20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000">
                <a:solidFill>
                  <a:srgbClr val="EC7C30"/>
                </a:solidFill>
                <a:latin typeface="Microsoft JhengHei"/>
                <a:cs typeface="Microsoft JhengHei"/>
              </a:rPr>
              <a:t>量測血壓</a:t>
            </a:r>
            <a:r>
              <a:rPr dirty="0" sz="2000">
                <a:latin typeface="Microsoft JhengHei"/>
                <a:cs typeface="Microsoft JhengHei"/>
              </a:rPr>
              <a:t>及</a:t>
            </a:r>
            <a:r>
              <a:rPr dirty="0" sz="2000" spc="-10">
                <a:solidFill>
                  <a:srgbClr val="EC7C30"/>
                </a:solidFill>
                <a:latin typeface="Microsoft JhengHei"/>
                <a:cs typeface="Microsoft JhengHei"/>
              </a:rPr>
              <a:t>操作心電圖</a:t>
            </a:r>
            <a:endParaRPr sz="20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000" spc="-10">
                <a:latin typeface="Microsoft JhengHei"/>
                <a:cs typeface="Microsoft JhengHei"/>
              </a:rPr>
              <a:t>輔助復健工作</a:t>
            </a:r>
            <a:endParaRPr sz="2000">
              <a:latin typeface="Microsoft JhengHei"/>
              <a:cs typeface="Microsoft JhengHei"/>
            </a:endParaRPr>
          </a:p>
          <a:p>
            <a:pPr marL="329565" marR="1783714" indent="-317500">
              <a:lnSpc>
                <a:spcPct val="100000"/>
              </a:lnSpc>
              <a:buChar char="•"/>
              <a:tabLst>
                <a:tab pos="329565" algn="l"/>
                <a:tab pos="354965" algn="l"/>
              </a:tabLst>
            </a:pPr>
            <a:r>
              <a:rPr dirty="0" sz="2000">
                <a:latin typeface="Arial MT"/>
                <a:cs typeface="Arial MT"/>
              </a:rPr>
              <a:t>	</a:t>
            </a:r>
            <a:r>
              <a:rPr dirty="0" sz="2000" spc="-10">
                <a:latin typeface="Microsoft JhengHei"/>
                <a:cs typeface="Microsoft JhengHei"/>
              </a:rPr>
              <a:t>依獸醫師處方調製或調配藥品</a:t>
            </a:r>
            <a:endParaRPr sz="2000">
              <a:latin typeface="Microsoft JhengHei"/>
              <a:cs typeface="Microsoft JhengHe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416797" y="2132977"/>
            <a:ext cx="3688079" cy="3177540"/>
          </a:xfrm>
          <a:prstGeom prst="rect">
            <a:avLst/>
          </a:prstGeom>
        </p:spPr>
        <p:txBody>
          <a:bodyPr wrap="square" lIns="0" tIns="151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dirty="0" sz="3200" b="1">
                <a:solidFill>
                  <a:srgbClr val="2A9D8F"/>
                </a:solidFill>
                <a:latin typeface="Microsoft JhengHei"/>
                <a:cs typeface="Microsoft JhengHei"/>
              </a:rPr>
              <a:t>獸醫師</a:t>
            </a:r>
            <a:r>
              <a:rPr dirty="0" sz="3200" b="1">
                <a:solidFill>
                  <a:srgbClr val="E76E51"/>
                </a:solidFill>
                <a:latin typeface="Microsoft JhengHei"/>
                <a:cs typeface="Microsoft JhengHei"/>
              </a:rPr>
              <a:t>現場直接</a:t>
            </a:r>
            <a:r>
              <a:rPr dirty="0" sz="3200" spc="-25" b="1">
                <a:solidFill>
                  <a:srgbClr val="2A9D8F"/>
                </a:solidFill>
                <a:latin typeface="Microsoft JhengHei"/>
                <a:cs typeface="Microsoft JhengHei"/>
              </a:rPr>
              <a:t>指導</a:t>
            </a:r>
            <a:endParaRPr sz="3200">
              <a:latin typeface="Microsoft JhengHei"/>
              <a:cs typeface="Microsoft JhengHei"/>
            </a:endParaRPr>
          </a:p>
          <a:p>
            <a:pPr marL="407670" indent="-342900">
              <a:lnSpc>
                <a:spcPct val="100000"/>
              </a:lnSpc>
              <a:spcBef>
                <a:spcPts val="680"/>
              </a:spcBef>
              <a:buFont typeface="Arial MT"/>
              <a:buChar char="•"/>
              <a:tabLst>
                <a:tab pos="407670" algn="l"/>
              </a:tabLst>
            </a:pPr>
            <a:r>
              <a:rPr dirty="0" sz="2000" spc="-10">
                <a:latin typeface="Microsoft JhengHei"/>
                <a:cs typeface="Microsoft JhengHei"/>
              </a:rPr>
              <a:t>複雜傷口包紮處理</a:t>
            </a:r>
            <a:endParaRPr sz="2000">
              <a:latin typeface="Microsoft JhengHei"/>
              <a:cs typeface="Microsoft JhengHei"/>
            </a:endParaRPr>
          </a:p>
          <a:p>
            <a:pPr marL="407670" marR="215900" indent="-342900">
              <a:lnSpc>
                <a:spcPct val="100000"/>
              </a:lnSpc>
              <a:buFont typeface="Arial MT"/>
              <a:buChar char="•"/>
              <a:tabLst>
                <a:tab pos="407670" algn="l"/>
              </a:tabLst>
            </a:pPr>
            <a:r>
              <a:rPr dirty="0" sz="2000" spc="-10">
                <a:latin typeface="Microsoft JhengHei"/>
                <a:cs typeface="Microsoft JhengHei"/>
              </a:rPr>
              <a:t>於頭靜脈、隱靜脈或耳靜脈置入靜脈留置導管</a:t>
            </a:r>
            <a:endParaRPr sz="2000">
              <a:latin typeface="Microsoft JhengHei"/>
              <a:cs typeface="Microsoft JhengHei"/>
            </a:endParaRPr>
          </a:p>
          <a:p>
            <a:pPr marL="407670" marR="215900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07670" algn="l"/>
              </a:tabLst>
            </a:pPr>
            <a:r>
              <a:rPr dirty="0" sz="2000" spc="-10">
                <a:latin typeface="Microsoft JhengHei"/>
                <a:cs typeface="Microsoft JhengHei"/>
              </a:rPr>
              <a:t>術前準備及術中遞器械以協助手術進行</a:t>
            </a:r>
            <a:endParaRPr sz="2000">
              <a:latin typeface="Microsoft JhengHei"/>
              <a:cs typeface="Microsoft JhengHei"/>
            </a:endParaRPr>
          </a:p>
          <a:p>
            <a:pPr marL="407670" marR="76835" indent="-342900">
              <a:lnSpc>
                <a:spcPct val="100000"/>
              </a:lnSpc>
              <a:buFont typeface="Arial MT"/>
              <a:buChar char="•"/>
              <a:tabLst>
                <a:tab pos="407670" algn="l"/>
              </a:tabLst>
            </a:pPr>
            <a:r>
              <a:rPr dirty="0" sz="2000" spc="-5">
                <a:latin typeface="Microsoft JhengHei"/>
                <a:cs typeface="Microsoft JhengHei"/>
              </a:rPr>
              <a:t>麻醉動物生命徵象</a:t>
            </a:r>
            <a:r>
              <a:rPr dirty="0" sz="2000" spc="225">
                <a:solidFill>
                  <a:srgbClr val="EC7C30"/>
                </a:solidFill>
                <a:latin typeface="Microsoft JhengHei"/>
                <a:cs typeface="Microsoft JhengHei"/>
              </a:rPr>
              <a:t>監控</a:t>
            </a:r>
            <a:r>
              <a:rPr dirty="0" sz="2000" spc="-20">
                <a:latin typeface="Microsoft JhengHei"/>
                <a:cs typeface="Microsoft JhengHei"/>
              </a:rPr>
              <a:t>(不涉</a:t>
            </a:r>
            <a:r>
              <a:rPr dirty="0" sz="2000" spc="-10">
                <a:latin typeface="Microsoft JhengHei"/>
                <a:cs typeface="Microsoft JhengHei"/>
              </a:rPr>
              <a:t>及插管、麻醉藥品使用及麻</a:t>
            </a:r>
            <a:r>
              <a:rPr dirty="0" sz="2000" spc="-15">
                <a:latin typeface="Microsoft JhengHei"/>
                <a:cs typeface="Microsoft JhengHei"/>
              </a:rPr>
              <a:t>醉器械操控)</a:t>
            </a:r>
            <a:endParaRPr sz="2000">
              <a:latin typeface="Microsoft JhengHei"/>
              <a:cs typeface="Microsoft JhengHei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3742944" y="2240279"/>
            <a:ext cx="0" cy="4448810"/>
          </a:xfrm>
          <a:custGeom>
            <a:avLst/>
            <a:gdLst/>
            <a:ahLst/>
            <a:cxnLst/>
            <a:rect l="l" t="t" r="r" b="b"/>
            <a:pathLst>
              <a:path w="0" h="4448809">
                <a:moveTo>
                  <a:pt x="0" y="0"/>
                </a:moveTo>
                <a:lnTo>
                  <a:pt x="0" y="4448467"/>
                </a:lnTo>
              </a:path>
            </a:pathLst>
          </a:custGeom>
          <a:ln w="76200">
            <a:solidFill>
              <a:srgbClr val="2A9D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8246364" y="2206751"/>
            <a:ext cx="0" cy="4448810"/>
          </a:xfrm>
          <a:custGeom>
            <a:avLst/>
            <a:gdLst/>
            <a:ahLst/>
            <a:cxnLst/>
            <a:rect l="l" t="t" r="r" b="b"/>
            <a:pathLst>
              <a:path w="0" h="4448809">
                <a:moveTo>
                  <a:pt x="0" y="0"/>
                </a:moveTo>
                <a:lnTo>
                  <a:pt x="0" y="4448467"/>
                </a:lnTo>
              </a:path>
            </a:pathLst>
          </a:custGeom>
          <a:ln w="76200">
            <a:solidFill>
              <a:srgbClr val="2A9D8F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0" name="object 1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84818" y="5422391"/>
            <a:ext cx="1065758" cy="1258824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165305" y="5276088"/>
            <a:ext cx="916691" cy="1303020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025640" y="5361469"/>
            <a:ext cx="1062159" cy="1086536"/>
          </a:xfrm>
          <a:prstGeom prst="rect">
            <a:avLst/>
          </a:prstGeom>
        </p:spPr>
      </p:pic>
      <p:grpSp>
        <p:nvGrpSpPr>
          <p:cNvPr id="13" name="object 13" descr=""/>
          <p:cNvGrpSpPr/>
          <p:nvPr/>
        </p:nvGrpSpPr>
        <p:grpSpPr>
          <a:xfrm>
            <a:off x="-6350" y="1589532"/>
            <a:ext cx="12204700" cy="485140"/>
            <a:chOff x="-6350" y="1589532"/>
            <a:chExt cx="12204700" cy="485140"/>
          </a:xfrm>
        </p:grpSpPr>
        <p:sp>
          <p:nvSpPr>
            <p:cNvPr id="14" name="object 14" descr=""/>
            <p:cNvSpPr/>
            <p:nvPr/>
          </p:nvSpPr>
          <p:spPr>
            <a:xfrm>
              <a:off x="0" y="1880616"/>
              <a:ext cx="12192000" cy="187960"/>
            </a:xfrm>
            <a:custGeom>
              <a:avLst/>
              <a:gdLst/>
              <a:ahLst/>
              <a:cxnLst/>
              <a:rect l="l" t="t" r="r" b="b"/>
              <a:pathLst>
                <a:path w="12192000" h="187960">
                  <a:moveTo>
                    <a:pt x="12192000" y="0"/>
                  </a:moveTo>
                  <a:lnTo>
                    <a:pt x="0" y="0"/>
                  </a:lnTo>
                  <a:lnTo>
                    <a:pt x="0" y="187451"/>
                  </a:lnTo>
                  <a:lnTo>
                    <a:pt x="12192000" y="18745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A9D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0" y="1880616"/>
              <a:ext cx="12192000" cy="187960"/>
            </a:xfrm>
            <a:custGeom>
              <a:avLst/>
              <a:gdLst/>
              <a:ahLst/>
              <a:cxnLst/>
              <a:rect l="l" t="t" r="r" b="b"/>
              <a:pathLst>
                <a:path w="12192000" h="187960">
                  <a:moveTo>
                    <a:pt x="0" y="187451"/>
                  </a:moveTo>
                  <a:lnTo>
                    <a:pt x="12192000" y="187451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87451"/>
                  </a:lnTo>
                  <a:close/>
                </a:path>
              </a:pathLst>
            </a:custGeom>
            <a:ln w="12700">
              <a:solidFill>
                <a:srgbClr val="2A9D8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7825740" y="1589532"/>
              <a:ext cx="4366260" cy="245745"/>
            </a:xfrm>
            <a:custGeom>
              <a:avLst/>
              <a:gdLst/>
              <a:ahLst/>
              <a:cxnLst/>
              <a:rect l="l" t="t" r="r" b="b"/>
              <a:pathLst>
                <a:path w="4366259" h="245744">
                  <a:moveTo>
                    <a:pt x="4366259" y="0"/>
                  </a:moveTo>
                  <a:lnTo>
                    <a:pt x="0" y="0"/>
                  </a:lnTo>
                  <a:lnTo>
                    <a:pt x="0" y="245363"/>
                  </a:lnTo>
                  <a:lnTo>
                    <a:pt x="4366259" y="245363"/>
                  </a:lnTo>
                  <a:lnTo>
                    <a:pt x="4366259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7905115" y="1619504"/>
            <a:ext cx="41935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solidFill>
                  <a:srgbClr val="6F2F9F"/>
                </a:solidFill>
                <a:latin typeface="Microsoft JhengHei"/>
                <a:cs typeface="Microsoft JhengHei"/>
              </a:rPr>
              <a:t>紫色字體:不包含「獸醫師(佐)處方藥品販賣及使用管理辦法」之第一類藥品</a:t>
            </a:r>
            <a:endParaRPr sz="10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1847088"/>
            <a:ext cx="12192000" cy="2769235"/>
            <a:chOff x="0" y="1847088"/>
            <a:chExt cx="12192000" cy="2769235"/>
          </a:xfrm>
        </p:grpSpPr>
        <p:sp>
          <p:nvSpPr>
            <p:cNvPr id="3" name="object 3" descr=""/>
            <p:cNvSpPr/>
            <p:nvPr/>
          </p:nvSpPr>
          <p:spPr>
            <a:xfrm>
              <a:off x="0" y="1847088"/>
              <a:ext cx="12192000" cy="2769235"/>
            </a:xfrm>
            <a:custGeom>
              <a:avLst/>
              <a:gdLst/>
              <a:ahLst/>
              <a:cxnLst/>
              <a:rect l="l" t="t" r="r" b="b"/>
              <a:pathLst>
                <a:path w="12192000" h="2769235">
                  <a:moveTo>
                    <a:pt x="12192000" y="0"/>
                  </a:moveTo>
                  <a:lnTo>
                    <a:pt x="0" y="0"/>
                  </a:lnTo>
                  <a:lnTo>
                    <a:pt x="0" y="2769108"/>
                  </a:lnTo>
                  <a:lnTo>
                    <a:pt x="12192000" y="276910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9C46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05711" y="2430780"/>
              <a:ext cx="1601724" cy="1601724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589146" y="1957527"/>
            <a:ext cx="6126480" cy="24650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029335" marR="5080" indent="-1017269">
              <a:lnSpc>
                <a:spcPct val="100000"/>
              </a:lnSpc>
              <a:spcBef>
                <a:spcPts val="105"/>
              </a:spcBef>
            </a:pPr>
            <a:r>
              <a:rPr dirty="0" sz="8000" spc="-10">
                <a:solidFill>
                  <a:srgbClr val="254652"/>
                </a:solidFill>
              </a:rPr>
              <a:t>動物醫事業務</a:t>
            </a:r>
            <a:r>
              <a:rPr dirty="0" sz="8000" spc="-20">
                <a:solidFill>
                  <a:srgbClr val="254652"/>
                </a:solidFill>
              </a:rPr>
              <a:t>常見問答</a:t>
            </a:r>
            <a:endParaRPr sz="8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24967" y="1498854"/>
            <a:ext cx="11483340" cy="3957954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302895" marR="5080">
              <a:lnSpc>
                <a:spcPts val="4320"/>
              </a:lnSpc>
              <a:spcBef>
                <a:spcPts val="640"/>
              </a:spcBef>
            </a:pPr>
            <a:r>
              <a:rPr dirty="0" sz="4000" spc="-45" b="1">
                <a:latin typeface="Microsoft JhengHei"/>
                <a:cs typeface="Microsoft JhengHei"/>
              </a:rPr>
              <a:t>請問，應如何查詢目前經認證機構認可之動物醫事助理</a:t>
            </a:r>
            <a:r>
              <a:rPr dirty="0" sz="4000" spc="-45" b="1">
                <a:solidFill>
                  <a:srgbClr val="2A9D8F"/>
                </a:solidFill>
                <a:latin typeface="Microsoft JhengHei"/>
                <a:cs typeface="Microsoft JhengHei"/>
              </a:rPr>
              <a:t>訓練課程資訊</a:t>
            </a:r>
            <a:r>
              <a:rPr dirty="0" sz="4000" spc="-50" b="1">
                <a:latin typeface="Microsoft JhengHei"/>
                <a:cs typeface="Microsoft JhengHei"/>
              </a:rPr>
              <a:t>？</a:t>
            </a:r>
            <a:endParaRPr sz="4000">
              <a:latin typeface="Microsoft JhengHei"/>
              <a:cs typeface="Microsoft JhengHei"/>
            </a:endParaRPr>
          </a:p>
          <a:p>
            <a:pPr marL="240029" indent="-227329">
              <a:lnSpc>
                <a:spcPts val="3190"/>
              </a:lnSpc>
              <a:spcBef>
                <a:spcPts val="5315"/>
              </a:spcBef>
              <a:buFont typeface="Arial MT"/>
              <a:buChar char="•"/>
              <a:tabLst>
                <a:tab pos="240029" algn="l"/>
              </a:tabLst>
            </a:pPr>
            <a:r>
              <a:rPr dirty="0" sz="2800" spc="-40">
                <a:latin typeface="Microsoft JhengHei"/>
                <a:cs typeface="Microsoft JhengHei"/>
              </a:rPr>
              <a:t>目前動物醫事助理認證機構為中華民國獸醫師公會全國聯合會</a:t>
            </a:r>
            <a:endParaRPr sz="2800">
              <a:latin typeface="Microsoft JhengHei"/>
              <a:cs typeface="Microsoft JhengHei"/>
            </a:endParaRPr>
          </a:p>
          <a:p>
            <a:pPr marL="241300">
              <a:lnSpc>
                <a:spcPts val="3190"/>
              </a:lnSpc>
            </a:pPr>
            <a:r>
              <a:rPr dirty="0" sz="2800" spc="-35">
                <a:latin typeface="Microsoft JhengHei"/>
                <a:cs typeface="Microsoft JhengHei"/>
              </a:rPr>
              <a:t>（以下簡稱全聯會）</a:t>
            </a:r>
            <a:r>
              <a:rPr dirty="0" sz="2800" spc="-50">
                <a:latin typeface="Microsoft JhengHei"/>
                <a:cs typeface="Microsoft JhengHei"/>
              </a:rPr>
              <a:t>。</a:t>
            </a:r>
            <a:endParaRPr sz="2800">
              <a:latin typeface="Microsoft JhengHei"/>
              <a:cs typeface="Microsoft JhengHei"/>
            </a:endParaRPr>
          </a:p>
          <a:p>
            <a:pPr marL="240029" marR="923925" indent="-227329">
              <a:lnSpc>
                <a:spcPct val="90000"/>
              </a:lnSpc>
              <a:spcBef>
                <a:spcPts val="100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800" spc="-35">
                <a:latin typeface="Microsoft JhengHei"/>
                <a:cs typeface="Microsoft JhengHei"/>
              </a:rPr>
              <a:t>合格訓練課程資訊，可至全聯會建置之「</a:t>
            </a:r>
            <a:r>
              <a:rPr dirty="0" sz="2800" spc="-35">
                <a:solidFill>
                  <a:srgbClr val="2A9D8F"/>
                </a:solidFill>
                <a:latin typeface="Microsoft JhengHei"/>
                <a:cs typeface="Microsoft JhengHei"/>
              </a:rPr>
              <a:t>動物醫事助理認證平台</a:t>
            </a:r>
            <a:r>
              <a:rPr dirty="0" sz="2800" spc="-50">
                <a:latin typeface="Microsoft JhengHei"/>
                <a:cs typeface="Microsoft JhengHei"/>
              </a:rPr>
              <a:t>」</a:t>
            </a:r>
            <a:r>
              <a:rPr dirty="0" sz="2800" spc="-50">
                <a:latin typeface="Microsoft JhengHei"/>
                <a:cs typeface="Microsoft JhengHei"/>
              </a:rPr>
              <a:t>	</a:t>
            </a:r>
            <a:r>
              <a:rPr dirty="0" sz="2800" spc="-40">
                <a:latin typeface="Microsoft JhengHei"/>
                <a:cs typeface="Microsoft JhengHei"/>
              </a:rPr>
              <a:t>網站&gt;左側【訓練課程查詢報名】欄位查詢</a:t>
            </a:r>
            <a:r>
              <a:rPr dirty="0" sz="2800" spc="-50">
                <a:latin typeface="Microsoft JhengHei"/>
                <a:cs typeface="Microsoft JhengHei"/>
              </a:rPr>
              <a:t> </a:t>
            </a:r>
            <a:r>
              <a:rPr dirty="0" sz="2800" spc="-50">
                <a:latin typeface="Microsoft JhengHei"/>
                <a:cs typeface="Microsoft JhengHei"/>
              </a:rPr>
              <a:t>	</a:t>
            </a:r>
            <a:r>
              <a:rPr dirty="0" sz="2800" spc="-20">
                <a:latin typeface="Microsoft JhengHei"/>
                <a:cs typeface="Microsoft JhengHei"/>
              </a:rPr>
              <a:t>(</a:t>
            </a:r>
            <a:r>
              <a:rPr dirty="0" u="sng" sz="2800" spc="-2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Microsoft JhengHei"/>
                <a:cs typeface="Microsoft JhengHei"/>
                <a:hlinkClick r:id="rId2"/>
              </a:rPr>
              <a:t>https://reurl.cc/bWNVZ6</a:t>
            </a:r>
            <a:r>
              <a:rPr dirty="0" sz="2800" spc="70">
                <a:solidFill>
                  <a:srgbClr val="0462C1"/>
                </a:solidFill>
                <a:latin typeface="Microsoft JhengHei"/>
                <a:cs typeface="Microsoft JhengHei"/>
              </a:rPr>
              <a:t> </a:t>
            </a:r>
            <a:r>
              <a:rPr dirty="0" sz="2800" spc="-30">
                <a:latin typeface="Microsoft JhengHei"/>
                <a:cs typeface="Microsoft JhengHei"/>
              </a:rPr>
              <a:t>)。</a:t>
            </a:r>
            <a:endParaRPr sz="2800">
              <a:latin typeface="Microsoft JhengHei"/>
              <a:cs typeface="Microsoft JhengHei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588008"/>
            <a:ext cx="923543" cy="95554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86563" y="604637"/>
            <a:ext cx="273050" cy="54165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0"/>
              </a:spcBef>
            </a:pPr>
            <a:r>
              <a:rPr dirty="0" sz="3200" spc="-50" b="1">
                <a:latin typeface="Microsoft JhengHei"/>
                <a:cs typeface="Microsoft JhengHei"/>
              </a:rPr>
              <a:t>C</a:t>
            </a:r>
            <a:endParaRPr sz="3200">
              <a:latin typeface="Microsoft JhengHei"/>
              <a:cs typeface="Microsoft JhengHei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0" y="365759"/>
            <a:ext cx="12192000" cy="1053465"/>
            <a:chOff x="0" y="365759"/>
            <a:chExt cx="12192000" cy="1053465"/>
          </a:xfrm>
        </p:grpSpPr>
        <p:sp>
          <p:nvSpPr>
            <p:cNvPr id="6" name="object 6" descr=""/>
            <p:cNvSpPr/>
            <p:nvPr/>
          </p:nvSpPr>
          <p:spPr>
            <a:xfrm>
              <a:off x="446531" y="365759"/>
              <a:ext cx="11745595" cy="1053465"/>
            </a:xfrm>
            <a:custGeom>
              <a:avLst/>
              <a:gdLst/>
              <a:ahLst/>
              <a:cxnLst/>
              <a:rect l="l" t="t" r="r" b="b"/>
              <a:pathLst>
                <a:path w="11745595" h="1053465">
                  <a:moveTo>
                    <a:pt x="0" y="1053084"/>
                  </a:moveTo>
                  <a:lnTo>
                    <a:pt x="11745468" y="1053084"/>
                  </a:lnTo>
                  <a:lnTo>
                    <a:pt x="11745468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0" y="365759"/>
              <a:ext cx="447040" cy="1053465"/>
            </a:xfrm>
            <a:custGeom>
              <a:avLst/>
              <a:gdLst/>
              <a:ahLst/>
              <a:cxnLst/>
              <a:rect l="l" t="t" r="r" b="b"/>
              <a:pathLst>
                <a:path w="447040" h="1053465">
                  <a:moveTo>
                    <a:pt x="44653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446531" y="1053084"/>
                  </a:lnTo>
                  <a:lnTo>
                    <a:pt x="446531" y="0"/>
                  </a:lnTo>
                  <a:close/>
                </a:path>
              </a:pathLst>
            </a:custGeom>
            <a:solidFill>
              <a:srgbClr val="E9C46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8463" y="567004"/>
            <a:ext cx="276479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488950" algn="l"/>
              </a:tabLst>
            </a:pPr>
            <a:r>
              <a:rPr dirty="0" baseline="13020" sz="4800" spc="-75"/>
              <a:t>C</a:t>
            </a:r>
            <a:r>
              <a:rPr dirty="0" baseline="13020" sz="4800"/>
              <a:t>	</a:t>
            </a:r>
            <a:r>
              <a:rPr dirty="0" sz="4400" spc="-20"/>
              <a:t>常見問答</a:t>
            </a:r>
            <a:endParaRPr sz="4400"/>
          </a:p>
        </p:txBody>
      </p:sp>
      <p:sp>
        <p:nvSpPr>
          <p:cNvPr id="9" name="object 9" descr=""/>
          <p:cNvSpPr/>
          <p:nvPr/>
        </p:nvSpPr>
        <p:spPr>
          <a:xfrm>
            <a:off x="0" y="2807207"/>
            <a:ext cx="12192000" cy="215265"/>
          </a:xfrm>
          <a:custGeom>
            <a:avLst/>
            <a:gdLst/>
            <a:ahLst/>
            <a:cxnLst/>
            <a:rect l="l" t="t" r="r" b="b"/>
            <a:pathLst>
              <a:path w="12192000" h="215264">
                <a:moveTo>
                  <a:pt x="12192000" y="0"/>
                </a:moveTo>
                <a:lnTo>
                  <a:pt x="0" y="0"/>
                </a:lnTo>
                <a:lnTo>
                  <a:pt x="0" y="214884"/>
                </a:lnTo>
                <a:lnTo>
                  <a:pt x="12192000" y="214884"/>
                </a:lnTo>
                <a:lnTo>
                  <a:pt x="12192000" y="0"/>
                </a:lnTo>
                <a:close/>
              </a:path>
            </a:pathLst>
          </a:custGeom>
          <a:solidFill>
            <a:srgbClr val="E9C46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0" name="object 10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019602" y="5667312"/>
            <a:ext cx="1114927" cy="111492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01853" y="1856358"/>
            <a:ext cx="11310620" cy="34340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27380">
              <a:lnSpc>
                <a:spcPct val="100000"/>
              </a:lnSpc>
              <a:spcBef>
                <a:spcPts val="95"/>
              </a:spcBef>
            </a:pPr>
            <a:r>
              <a:rPr dirty="0" sz="4000" spc="-45" b="1">
                <a:latin typeface="Microsoft JhengHei"/>
                <a:cs typeface="Microsoft JhengHei"/>
              </a:rPr>
              <a:t>請問，如何查詢經認證機構認可課程訓練單位？</a:t>
            </a:r>
            <a:endParaRPr sz="4000">
              <a:latin typeface="Microsoft JhengHei"/>
              <a:cs typeface="Microsoft JhengHei"/>
            </a:endParaRPr>
          </a:p>
          <a:p>
            <a:pPr marL="240029" marR="548640" indent="-227329">
              <a:lnSpc>
                <a:spcPct val="90000"/>
              </a:lnSpc>
              <a:spcBef>
                <a:spcPts val="692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800" spc="-40">
                <a:latin typeface="Microsoft JhengHei"/>
                <a:cs typeface="Microsoft JhengHei"/>
              </a:rPr>
              <a:t>合格訓練課程資訊，可至全聯會建置之「動物醫事助理認證平台」</a:t>
            </a:r>
            <a:r>
              <a:rPr dirty="0" sz="2800" spc="-45">
                <a:latin typeface="Microsoft JhengHei"/>
                <a:cs typeface="Microsoft JhengHei"/>
              </a:rPr>
              <a:t>網	站&gt;左側【合格訓練單位】欄位查詢</a:t>
            </a:r>
            <a:r>
              <a:rPr dirty="0" sz="2800" spc="-50">
                <a:latin typeface="Microsoft JhengHei"/>
                <a:cs typeface="Microsoft JhengHei"/>
              </a:rPr>
              <a:t> </a:t>
            </a:r>
            <a:r>
              <a:rPr dirty="0" sz="2800" spc="-50">
                <a:latin typeface="Microsoft JhengHei"/>
                <a:cs typeface="Microsoft JhengHei"/>
              </a:rPr>
              <a:t>	</a:t>
            </a:r>
            <a:r>
              <a:rPr dirty="0" sz="2800" spc="-10">
                <a:latin typeface="Microsoft JhengHei"/>
                <a:cs typeface="Microsoft JhengHei"/>
                <a:hlinkClick r:id="rId2"/>
              </a:rPr>
              <a:t>(</a:t>
            </a:r>
            <a:r>
              <a:rPr dirty="0" u="sng" sz="2800" spc="-1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Microsoft JhengHei"/>
                <a:cs typeface="Microsoft JhengHei"/>
                <a:hlinkClick r:id="rId2"/>
              </a:rPr>
              <a:t>https://www.vettech.com.tw/ords/r/vama-</a:t>
            </a:r>
            <a:r>
              <a:rPr dirty="0" sz="2800" spc="-10">
                <a:solidFill>
                  <a:srgbClr val="0462C1"/>
                </a:solidFill>
                <a:latin typeface="Microsoft JhengHei"/>
                <a:cs typeface="Microsoft JhengHei"/>
                <a:hlinkClick r:id="rId2"/>
              </a:rPr>
              <a:t> </a:t>
            </a:r>
            <a:r>
              <a:rPr dirty="0" sz="2800" spc="-10">
                <a:solidFill>
                  <a:srgbClr val="0462C1"/>
                </a:solidFill>
                <a:latin typeface="Microsoft JhengHei"/>
                <a:cs typeface="Microsoft JhengHei"/>
                <a:hlinkClick r:id="rId2"/>
              </a:rPr>
              <a:t>	</a:t>
            </a:r>
            <a:r>
              <a:rPr dirty="0" u="sng" sz="2800" spc="-1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Microsoft JhengHei"/>
                <a:cs typeface="Microsoft JhengHei"/>
                <a:hlinkClick r:id="rId2"/>
              </a:rPr>
              <a:t>oravm1/vama/%E5%90%88%E6%A0%BC%E8%A8%93%E7%B7</a:t>
            </a:r>
            <a:endParaRPr sz="2800">
              <a:latin typeface="Microsoft JhengHei"/>
              <a:cs typeface="Microsoft JhengHei"/>
            </a:endParaRPr>
          </a:p>
          <a:p>
            <a:pPr marL="241300">
              <a:lnSpc>
                <a:spcPts val="3025"/>
              </a:lnSpc>
            </a:pPr>
            <a:r>
              <a:rPr dirty="0" u="sng" sz="2800" spc="-2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Microsoft JhengHei"/>
                <a:cs typeface="Microsoft JhengHei"/>
                <a:hlinkClick r:id="rId2"/>
              </a:rPr>
              <a:t>%B4%E5%96%AE%E4%BD%8D?session=4355646656532</a:t>
            </a:r>
            <a:r>
              <a:rPr dirty="0" sz="2800" spc="-40">
                <a:latin typeface="Microsoft JhengHei"/>
                <a:cs typeface="Microsoft JhengHei"/>
                <a:hlinkClick r:id="rId2"/>
              </a:rPr>
              <a:t>)。</a:t>
            </a:r>
            <a:endParaRPr sz="2800">
              <a:latin typeface="Microsoft JhengHei"/>
              <a:cs typeface="Microsoft JhengHe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6563" y="604637"/>
            <a:ext cx="273050" cy="54165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0"/>
              </a:spcBef>
            </a:pPr>
            <a:r>
              <a:rPr dirty="0" sz="3200" spc="-50" b="1">
                <a:latin typeface="Microsoft JhengHei"/>
                <a:cs typeface="Microsoft JhengHei"/>
              </a:rPr>
              <a:t>C</a:t>
            </a:r>
            <a:endParaRPr sz="3200">
              <a:latin typeface="Microsoft JhengHei"/>
              <a:cs typeface="Microsoft JhengHei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0" y="365759"/>
            <a:ext cx="12192000" cy="1053465"/>
            <a:chOff x="0" y="365759"/>
            <a:chExt cx="12192000" cy="1053465"/>
          </a:xfrm>
        </p:grpSpPr>
        <p:sp>
          <p:nvSpPr>
            <p:cNvPr id="5" name="object 5" descr=""/>
            <p:cNvSpPr/>
            <p:nvPr/>
          </p:nvSpPr>
          <p:spPr>
            <a:xfrm>
              <a:off x="446531" y="365759"/>
              <a:ext cx="11745595" cy="1053465"/>
            </a:xfrm>
            <a:custGeom>
              <a:avLst/>
              <a:gdLst/>
              <a:ahLst/>
              <a:cxnLst/>
              <a:rect l="l" t="t" r="r" b="b"/>
              <a:pathLst>
                <a:path w="11745595" h="1053465">
                  <a:moveTo>
                    <a:pt x="0" y="1053084"/>
                  </a:moveTo>
                  <a:lnTo>
                    <a:pt x="11745468" y="1053084"/>
                  </a:lnTo>
                  <a:lnTo>
                    <a:pt x="11745468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0" y="365759"/>
              <a:ext cx="447040" cy="1053465"/>
            </a:xfrm>
            <a:custGeom>
              <a:avLst/>
              <a:gdLst/>
              <a:ahLst/>
              <a:cxnLst/>
              <a:rect l="l" t="t" r="r" b="b"/>
              <a:pathLst>
                <a:path w="447040" h="1053465">
                  <a:moveTo>
                    <a:pt x="44653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446531" y="1053084"/>
                  </a:lnTo>
                  <a:lnTo>
                    <a:pt x="446531" y="0"/>
                  </a:lnTo>
                  <a:close/>
                </a:path>
              </a:pathLst>
            </a:custGeom>
            <a:solidFill>
              <a:srgbClr val="E9C46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7026" y="1711518"/>
            <a:ext cx="549639" cy="92798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8463" y="567004"/>
            <a:ext cx="276479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488950" algn="l"/>
              </a:tabLst>
            </a:pPr>
            <a:r>
              <a:rPr dirty="0" baseline="13020" sz="4800" spc="-75"/>
              <a:t>C</a:t>
            </a:r>
            <a:r>
              <a:rPr dirty="0" baseline="13020" sz="4800"/>
              <a:t>	</a:t>
            </a:r>
            <a:r>
              <a:rPr dirty="0" sz="4400" spc="-20"/>
              <a:t>常見問答</a:t>
            </a:r>
            <a:endParaRPr sz="4400"/>
          </a:p>
        </p:txBody>
      </p:sp>
      <p:sp>
        <p:nvSpPr>
          <p:cNvPr id="9" name="object 9" descr=""/>
          <p:cNvSpPr/>
          <p:nvPr/>
        </p:nvSpPr>
        <p:spPr>
          <a:xfrm>
            <a:off x="0" y="2807207"/>
            <a:ext cx="12192000" cy="215265"/>
          </a:xfrm>
          <a:custGeom>
            <a:avLst/>
            <a:gdLst/>
            <a:ahLst/>
            <a:cxnLst/>
            <a:rect l="l" t="t" r="r" b="b"/>
            <a:pathLst>
              <a:path w="12192000" h="215264">
                <a:moveTo>
                  <a:pt x="12192000" y="0"/>
                </a:moveTo>
                <a:lnTo>
                  <a:pt x="0" y="0"/>
                </a:lnTo>
                <a:lnTo>
                  <a:pt x="0" y="214884"/>
                </a:lnTo>
                <a:lnTo>
                  <a:pt x="12192000" y="214884"/>
                </a:lnTo>
                <a:lnTo>
                  <a:pt x="12192000" y="0"/>
                </a:lnTo>
                <a:close/>
              </a:path>
            </a:pathLst>
          </a:custGeom>
          <a:solidFill>
            <a:srgbClr val="E9C46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0" name="object 10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019602" y="5667312"/>
            <a:ext cx="1114927" cy="111492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36482" y="4146422"/>
            <a:ext cx="266700" cy="31115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301853" y="1582038"/>
            <a:ext cx="11626850" cy="2940685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627380" marR="325120">
              <a:lnSpc>
                <a:spcPts val="4320"/>
              </a:lnSpc>
              <a:spcBef>
                <a:spcPts val="640"/>
              </a:spcBef>
            </a:pPr>
            <a:r>
              <a:rPr dirty="0" sz="4000" spc="-45" b="1">
                <a:latin typeface="Microsoft JhengHei"/>
                <a:cs typeface="Microsoft JhengHei"/>
              </a:rPr>
              <a:t>請問，若曾修習過與動物醫事助理訓練課程內容類似之課程，是否可以申請</a:t>
            </a:r>
            <a:r>
              <a:rPr dirty="0" sz="4000" spc="-40" b="1">
                <a:solidFill>
                  <a:srgbClr val="2A9D8F"/>
                </a:solidFill>
                <a:latin typeface="Microsoft JhengHei"/>
                <a:cs typeface="Microsoft JhengHei"/>
              </a:rPr>
              <a:t>學分抵免</a:t>
            </a:r>
            <a:r>
              <a:rPr dirty="0" sz="4000" spc="-50" b="1">
                <a:latin typeface="Microsoft JhengHei"/>
                <a:cs typeface="Microsoft JhengHei"/>
              </a:rPr>
              <a:t>？</a:t>
            </a:r>
            <a:endParaRPr sz="4000">
              <a:latin typeface="Microsoft JhengHei"/>
              <a:cs typeface="Microsoft JhengHei"/>
            </a:endParaRPr>
          </a:p>
          <a:p>
            <a:pPr marL="240029" marR="5080" indent="-227329">
              <a:lnSpc>
                <a:spcPct val="90000"/>
              </a:lnSpc>
              <a:spcBef>
                <a:spcPts val="4695"/>
              </a:spcBef>
              <a:buFont typeface="Arial MT"/>
              <a:buChar char="•"/>
              <a:tabLst>
                <a:tab pos="241300" algn="l"/>
                <a:tab pos="7345045" algn="l"/>
              </a:tabLst>
            </a:pPr>
            <a:r>
              <a:rPr dirty="0" sz="2800" spc="-30">
                <a:latin typeface="Microsoft JhengHei"/>
                <a:cs typeface="Microsoft JhengHei"/>
              </a:rPr>
              <a:t>依據辦法第</a:t>
            </a:r>
            <a:r>
              <a:rPr dirty="0" sz="2800" spc="-25">
                <a:latin typeface="Microsoft JhengHei"/>
                <a:cs typeface="Microsoft JhengHei"/>
              </a:rPr>
              <a:t>3</a:t>
            </a:r>
            <a:r>
              <a:rPr dirty="0" sz="2800" spc="-30">
                <a:latin typeface="Microsoft JhengHei"/>
                <a:cs typeface="Microsoft JhengHei"/>
              </a:rPr>
              <a:t>條第</a:t>
            </a:r>
            <a:r>
              <a:rPr dirty="0" sz="2800" spc="-25">
                <a:latin typeface="Microsoft JhengHei"/>
                <a:cs typeface="Microsoft JhengHei"/>
              </a:rPr>
              <a:t>3</a:t>
            </a:r>
            <a:r>
              <a:rPr dirty="0" sz="2800" spc="-30">
                <a:latin typeface="Microsoft JhengHei"/>
                <a:cs typeface="Microsoft JhengHei"/>
              </a:rPr>
              <a:t>項，若有修</a:t>
            </a:r>
            <a:r>
              <a:rPr dirty="0" sz="2800" spc="-25">
                <a:latin typeface="Microsoft JhengHei"/>
                <a:cs typeface="Microsoft JhengHei"/>
              </a:rPr>
              <a:t>習</a:t>
            </a:r>
            <a:r>
              <a:rPr dirty="0" sz="2800" spc="-30">
                <a:latin typeface="Microsoft JhengHei"/>
                <a:cs typeface="Microsoft JhengHei"/>
              </a:rPr>
              <a:t>公、</a:t>
            </a:r>
            <a:r>
              <a:rPr dirty="0" sz="2800" spc="-25">
                <a:latin typeface="Microsoft JhengHei"/>
                <a:cs typeface="Microsoft JhengHei"/>
              </a:rPr>
              <a:t>私</a:t>
            </a:r>
            <a:r>
              <a:rPr dirty="0" sz="2800" spc="-30">
                <a:latin typeface="Microsoft JhengHei"/>
                <a:cs typeface="Microsoft JhengHei"/>
              </a:rPr>
              <a:t>立專</a:t>
            </a:r>
            <a:r>
              <a:rPr dirty="0" sz="2800" spc="-25">
                <a:latin typeface="Microsoft JhengHei"/>
                <a:cs typeface="Microsoft JhengHei"/>
              </a:rPr>
              <a:t>科</a:t>
            </a:r>
            <a:r>
              <a:rPr dirty="0" sz="2800" spc="-30">
                <a:latin typeface="Microsoft JhengHei"/>
                <a:cs typeface="Microsoft JhengHei"/>
              </a:rPr>
              <a:t>以上</a:t>
            </a:r>
            <a:r>
              <a:rPr dirty="0" sz="2800" spc="-25">
                <a:latin typeface="Microsoft JhengHei"/>
                <a:cs typeface="Microsoft JhengHei"/>
              </a:rPr>
              <a:t>學</a:t>
            </a:r>
            <a:r>
              <a:rPr dirty="0" sz="2800" spc="-30">
                <a:latin typeface="Microsoft JhengHei"/>
                <a:cs typeface="Microsoft JhengHei"/>
              </a:rPr>
              <a:t>校或</a:t>
            </a:r>
            <a:r>
              <a:rPr dirty="0" sz="2800" spc="-25">
                <a:latin typeface="Microsoft JhengHei"/>
                <a:cs typeface="Microsoft JhengHei"/>
              </a:rPr>
              <a:t>符</a:t>
            </a:r>
            <a:r>
              <a:rPr dirty="0" sz="2800" spc="-30">
                <a:latin typeface="Microsoft JhengHei"/>
                <a:cs typeface="Microsoft JhengHei"/>
              </a:rPr>
              <a:t>合教</a:t>
            </a:r>
            <a:r>
              <a:rPr dirty="0" sz="2800" spc="-25">
                <a:latin typeface="Microsoft JhengHei"/>
                <a:cs typeface="Microsoft JhengHei"/>
              </a:rPr>
              <a:t>育</a:t>
            </a:r>
            <a:r>
              <a:rPr dirty="0" sz="2800" spc="-30">
                <a:latin typeface="Microsoft JhengHei"/>
                <a:cs typeface="Microsoft JhengHei"/>
              </a:rPr>
              <a:t>部採</a:t>
            </a:r>
            <a:r>
              <a:rPr dirty="0" sz="2800" spc="-35">
                <a:latin typeface="Microsoft JhengHei"/>
                <a:cs typeface="Microsoft JhengHei"/>
              </a:rPr>
              <a:t>認	之國外專科以上學校</a:t>
            </a:r>
            <a:r>
              <a:rPr dirty="0" sz="2800" spc="-30">
                <a:latin typeface="Microsoft JhengHei"/>
                <a:cs typeface="Microsoft JhengHei"/>
              </a:rPr>
              <a:t>，</a:t>
            </a:r>
            <a:r>
              <a:rPr dirty="0" sz="2800" spc="-30">
                <a:solidFill>
                  <a:srgbClr val="2A9D8F"/>
                </a:solidFill>
                <a:latin typeface="Microsoft JhengHei"/>
                <a:cs typeface="Microsoft JhengHei"/>
              </a:rPr>
              <a:t>動物醫</a:t>
            </a:r>
            <a:r>
              <a:rPr dirty="0" sz="2800" spc="-40">
                <a:solidFill>
                  <a:srgbClr val="2A9D8F"/>
                </a:solidFill>
                <a:latin typeface="Microsoft JhengHei"/>
                <a:cs typeface="Microsoft JhengHei"/>
              </a:rPr>
              <a:t>事</a:t>
            </a:r>
            <a:r>
              <a:rPr dirty="0" sz="2800" spc="-25">
                <a:solidFill>
                  <a:srgbClr val="2A9D8F"/>
                </a:solidFill>
                <a:latin typeface="Microsoft JhengHei"/>
                <a:cs typeface="Microsoft JhengHei"/>
              </a:rPr>
              <a:t>助</a:t>
            </a:r>
            <a:r>
              <a:rPr dirty="0" sz="2800" spc="-30">
                <a:solidFill>
                  <a:srgbClr val="2A9D8F"/>
                </a:solidFill>
                <a:latin typeface="Microsoft JhengHei"/>
                <a:cs typeface="Microsoft JhengHei"/>
              </a:rPr>
              <a:t>理、寵物相</a:t>
            </a:r>
            <a:r>
              <a:rPr dirty="0" sz="2800" spc="-25">
                <a:solidFill>
                  <a:srgbClr val="2A9D8F"/>
                </a:solidFill>
                <a:latin typeface="Microsoft JhengHei"/>
                <a:cs typeface="Microsoft JhengHei"/>
              </a:rPr>
              <a:t>關</a:t>
            </a:r>
            <a:r>
              <a:rPr dirty="0" sz="2800" spc="-30">
                <a:solidFill>
                  <a:srgbClr val="2A9D8F"/>
                </a:solidFill>
                <a:latin typeface="Microsoft JhengHei"/>
                <a:cs typeface="Microsoft JhengHei"/>
              </a:rPr>
              <a:t>科</a:t>
            </a:r>
            <a:r>
              <a:rPr dirty="0" sz="2800" spc="-25">
                <a:solidFill>
                  <a:srgbClr val="2A9D8F"/>
                </a:solidFill>
                <a:latin typeface="Microsoft JhengHei"/>
                <a:cs typeface="Microsoft JhengHei"/>
              </a:rPr>
              <a:t>系</a:t>
            </a:r>
            <a:r>
              <a:rPr dirty="0" sz="2800" spc="-25">
                <a:latin typeface="Microsoft JhengHei"/>
                <a:cs typeface="Microsoft JhengHei"/>
              </a:rPr>
              <a:t>所</a:t>
            </a:r>
            <a:r>
              <a:rPr dirty="0" sz="2800" spc="-30">
                <a:latin typeface="Microsoft JhengHei"/>
                <a:cs typeface="Microsoft JhengHei"/>
              </a:rPr>
              <a:t>或學位學程</a:t>
            </a:r>
            <a:r>
              <a:rPr dirty="0" sz="2800" spc="-25">
                <a:latin typeface="Microsoft JhengHei"/>
                <a:cs typeface="Microsoft JhengHei"/>
              </a:rPr>
              <a:t>修</a:t>
            </a:r>
            <a:r>
              <a:rPr dirty="0" sz="2800" spc="-30">
                <a:latin typeface="Microsoft JhengHei"/>
                <a:cs typeface="Microsoft JhengHei"/>
              </a:rPr>
              <a:t>習之	相關課程，得檢附證明文件，向</a:t>
            </a:r>
            <a:r>
              <a:rPr dirty="0" sz="2800" spc="-25">
                <a:latin typeface="Microsoft JhengHei"/>
                <a:cs typeface="Microsoft JhengHei"/>
              </a:rPr>
              <a:t>認</a:t>
            </a:r>
            <a:r>
              <a:rPr dirty="0" sz="2800" spc="-30">
                <a:latin typeface="Microsoft JhengHei"/>
                <a:cs typeface="Microsoft JhengHei"/>
              </a:rPr>
              <a:t>證機構</a:t>
            </a:r>
            <a:r>
              <a:rPr dirty="0" sz="2800">
                <a:latin typeface="Microsoft JhengHei"/>
                <a:cs typeface="Microsoft JhengHei"/>
              </a:rPr>
              <a:t>	</a:t>
            </a:r>
            <a:r>
              <a:rPr dirty="0" sz="2800" spc="-30">
                <a:latin typeface="Microsoft JhengHei"/>
                <a:cs typeface="Microsoft JhengHei"/>
              </a:rPr>
              <a:t>請</a:t>
            </a:r>
            <a:r>
              <a:rPr dirty="0" sz="2800" spc="-25">
                <a:latin typeface="Microsoft JhengHei"/>
                <a:cs typeface="Microsoft JhengHei"/>
              </a:rPr>
              <a:t>抵</a:t>
            </a:r>
            <a:r>
              <a:rPr dirty="0" sz="2800" spc="-30">
                <a:latin typeface="Microsoft JhengHei"/>
                <a:cs typeface="Microsoft JhengHei"/>
              </a:rPr>
              <a:t>免訓</a:t>
            </a:r>
            <a:r>
              <a:rPr dirty="0" sz="2800" spc="-25">
                <a:latin typeface="Microsoft JhengHei"/>
                <a:cs typeface="Microsoft JhengHei"/>
              </a:rPr>
              <a:t>練</a:t>
            </a:r>
            <a:r>
              <a:rPr dirty="0" sz="2800" spc="-30">
                <a:latin typeface="Microsoft JhengHei"/>
                <a:cs typeface="Microsoft JhengHei"/>
              </a:rPr>
              <a:t>課程</a:t>
            </a:r>
            <a:r>
              <a:rPr dirty="0" sz="2800" spc="-25">
                <a:latin typeface="Microsoft JhengHei"/>
                <a:cs typeface="Microsoft JhengHei"/>
              </a:rPr>
              <a:t>時</a:t>
            </a:r>
            <a:r>
              <a:rPr dirty="0" sz="2800" spc="-30">
                <a:latin typeface="Microsoft JhengHei"/>
                <a:cs typeface="Microsoft JhengHei"/>
              </a:rPr>
              <a:t>數。</a:t>
            </a:r>
            <a:endParaRPr sz="2800">
              <a:latin typeface="Microsoft JhengHei"/>
              <a:cs typeface="Microsoft JhengHe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6563" y="604637"/>
            <a:ext cx="273050" cy="54165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0"/>
              </a:spcBef>
            </a:pPr>
            <a:r>
              <a:rPr dirty="0" sz="3200" spc="-50" b="1">
                <a:latin typeface="Microsoft JhengHei"/>
                <a:cs typeface="Microsoft JhengHei"/>
              </a:rPr>
              <a:t>C</a:t>
            </a:r>
            <a:endParaRPr sz="3200">
              <a:latin typeface="Microsoft JhengHei"/>
              <a:cs typeface="Microsoft JhengHei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0" y="365759"/>
            <a:ext cx="12192000" cy="1053465"/>
            <a:chOff x="0" y="365759"/>
            <a:chExt cx="12192000" cy="1053465"/>
          </a:xfrm>
        </p:grpSpPr>
        <p:sp>
          <p:nvSpPr>
            <p:cNvPr id="6" name="object 6" descr=""/>
            <p:cNvSpPr/>
            <p:nvPr/>
          </p:nvSpPr>
          <p:spPr>
            <a:xfrm>
              <a:off x="446531" y="365759"/>
              <a:ext cx="11745595" cy="1053465"/>
            </a:xfrm>
            <a:custGeom>
              <a:avLst/>
              <a:gdLst/>
              <a:ahLst/>
              <a:cxnLst/>
              <a:rect l="l" t="t" r="r" b="b"/>
              <a:pathLst>
                <a:path w="11745595" h="1053465">
                  <a:moveTo>
                    <a:pt x="0" y="1053084"/>
                  </a:moveTo>
                  <a:lnTo>
                    <a:pt x="11745468" y="1053084"/>
                  </a:lnTo>
                  <a:lnTo>
                    <a:pt x="11745468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0" y="365759"/>
              <a:ext cx="447040" cy="1053465"/>
            </a:xfrm>
            <a:custGeom>
              <a:avLst/>
              <a:gdLst/>
              <a:ahLst/>
              <a:cxnLst/>
              <a:rect l="l" t="t" r="r" b="b"/>
              <a:pathLst>
                <a:path w="447040" h="1053465">
                  <a:moveTo>
                    <a:pt x="44653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446531" y="1053084"/>
                  </a:lnTo>
                  <a:lnTo>
                    <a:pt x="446531" y="0"/>
                  </a:lnTo>
                  <a:close/>
                </a:path>
              </a:pathLst>
            </a:custGeom>
            <a:solidFill>
              <a:srgbClr val="E9C46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7026" y="1711518"/>
            <a:ext cx="549639" cy="927984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8463" y="567004"/>
            <a:ext cx="276479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488950" algn="l"/>
              </a:tabLst>
            </a:pPr>
            <a:r>
              <a:rPr dirty="0" baseline="13020" sz="4800" spc="-75"/>
              <a:t>C</a:t>
            </a:r>
            <a:r>
              <a:rPr dirty="0" baseline="13020" sz="4800"/>
              <a:t>	</a:t>
            </a:r>
            <a:r>
              <a:rPr dirty="0" sz="4400" spc="-20"/>
              <a:t>常見問答</a:t>
            </a:r>
            <a:endParaRPr sz="4400"/>
          </a:p>
        </p:txBody>
      </p:sp>
      <p:sp>
        <p:nvSpPr>
          <p:cNvPr id="10" name="object 10" descr=""/>
          <p:cNvSpPr/>
          <p:nvPr/>
        </p:nvSpPr>
        <p:spPr>
          <a:xfrm>
            <a:off x="0" y="2807207"/>
            <a:ext cx="12192000" cy="215265"/>
          </a:xfrm>
          <a:custGeom>
            <a:avLst/>
            <a:gdLst/>
            <a:ahLst/>
            <a:cxnLst/>
            <a:rect l="l" t="t" r="r" b="b"/>
            <a:pathLst>
              <a:path w="12192000" h="215264">
                <a:moveTo>
                  <a:pt x="12192000" y="0"/>
                </a:moveTo>
                <a:lnTo>
                  <a:pt x="0" y="0"/>
                </a:lnTo>
                <a:lnTo>
                  <a:pt x="0" y="214884"/>
                </a:lnTo>
                <a:lnTo>
                  <a:pt x="12192000" y="214884"/>
                </a:lnTo>
                <a:lnTo>
                  <a:pt x="12192000" y="0"/>
                </a:lnTo>
                <a:close/>
              </a:path>
            </a:pathLst>
          </a:custGeom>
          <a:solidFill>
            <a:srgbClr val="E9C46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1" name="object 11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019602" y="5667312"/>
            <a:ext cx="1114927" cy="111492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01853" y="1582038"/>
            <a:ext cx="11662410" cy="2665730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479425" marR="5080">
              <a:lnSpc>
                <a:spcPts val="4320"/>
              </a:lnSpc>
              <a:spcBef>
                <a:spcPts val="640"/>
              </a:spcBef>
            </a:pPr>
            <a:r>
              <a:rPr dirty="0" sz="4000" spc="-40" b="1">
                <a:latin typeface="Microsoft JhengHei"/>
                <a:cs typeface="Microsoft JhengHei"/>
              </a:rPr>
              <a:t>請問，曾任或現任獸醫診療機構助理是否可以</a:t>
            </a:r>
            <a:r>
              <a:rPr dirty="0" sz="4000" spc="-45" b="1">
                <a:solidFill>
                  <a:srgbClr val="2A9D8F"/>
                </a:solidFill>
                <a:latin typeface="Microsoft JhengHei"/>
                <a:cs typeface="Microsoft JhengHei"/>
              </a:rPr>
              <a:t>工作</a:t>
            </a:r>
            <a:r>
              <a:rPr dirty="0" sz="4000" spc="-40" b="1">
                <a:solidFill>
                  <a:srgbClr val="2A9D8F"/>
                </a:solidFill>
                <a:latin typeface="Microsoft JhengHei"/>
                <a:cs typeface="Microsoft JhengHei"/>
              </a:rPr>
              <a:t>年資證明</a:t>
            </a:r>
            <a:r>
              <a:rPr dirty="0" sz="4000" spc="-45" b="1">
                <a:latin typeface="Microsoft JhengHei"/>
                <a:cs typeface="Microsoft JhengHei"/>
              </a:rPr>
              <a:t>申請學分抵免？</a:t>
            </a:r>
            <a:endParaRPr sz="4000">
              <a:latin typeface="Microsoft JhengHei"/>
              <a:cs typeface="Microsoft JhengHei"/>
            </a:endParaRPr>
          </a:p>
          <a:p>
            <a:pPr marL="241300" marR="26670" indent="-228600">
              <a:lnSpc>
                <a:spcPts val="3460"/>
              </a:lnSpc>
              <a:spcBef>
                <a:spcPts val="47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20" b="1">
                <a:solidFill>
                  <a:srgbClr val="2A9D8F"/>
                </a:solidFill>
                <a:latin typeface="Microsoft JhengHei"/>
                <a:cs typeface="Microsoft JhengHei"/>
              </a:rPr>
              <a:t>無論曾任或現任助理，皆須經認證機構認證合格</a:t>
            </a:r>
            <a:r>
              <a:rPr dirty="0" sz="3200" spc="-20">
                <a:latin typeface="Microsoft JhengHei"/>
                <a:cs typeface="Microsoft JhengHei"/>
              </a:rPr>
              <a:t>，並完成登錄與領得識別證，工作年資無法抵免訓練課程時數。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6563" y="604637"/>
            <a:ext cx="273050" cy="54165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0"/>
              </a:spcBef>
            </a:pPr>
            <a:r>
              <a:rPr dirty="0" sz="3200" spc="-50" b="1">
                <a:latin typeface="Microsoft JhengHei"/>
                <a:cs typeface="Microsoft JhengHei"/>
              </a:rPr>
              <a:t>C</a:t>
            </a:r>
            <a:endParaRPr sz="3200">
              <a:latin typeface="Microsoft JhengHei"/>
              <a:cs typeface="Microsoft JhengHei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0" y="365759"/>
            <a:ext cx="12192000" cy="1053465"/>
            <a:chOff x="0" y="365759"/>
            <a:chExt cx="12192000" cy="1053465"/>
          </a:xfrm>
        </p:grpSpPr>
        <p:sp>
          <p:nvSpPr>
            <p:cNvPr id="5" name="object 5" descr=""/>
            <p:cNvSpPr/>
            <p:nvPr/>
          </p:nvSpPr>
          <p:spPr>
            <a:xfrm>
              <a:off x="446531" y="365759"/>
              <a:ext cx="11745595" cy="1053465"/>
            </a:xfrm>
            <a:custGeom>
              <a:avLst/>
              <a:gdLst/>
              <a:ahLst/>
              <a:cxnLst/>
              <a:rect l="l" t="t" r="r" b="b"/>
              <a:pathLst>
                <a:path w="11745595" h="1053465">
                  <a:moveTo>
                    <a:pt x="0" y="1053084"/>
                  </a:moveTo>
                  <a:lnTo>
                    <a:pt x="11745468" y="1053084"/>
                  </a:lnTo>
                  <a:lnTo>
                    <a:pt x="11745468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0" y="365759"/>
              <a:ext cx="447040" cy="1053465"/>
            </a:xfrm>
            <a:custGeom>
              <a:avLst/>
              <a:gdLst/>
              <a:ahLst/>
              <a:cxnLst/>
              <a:rect l="l" t="t" r="r" b="b"/>
              <a:pathLst>
                <a:path w="447040" h="1053465">
                  <a:moveTo>
                    <a:pt x="44653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446531" y="1053084"/>
                  </a:lnTo>
                  <a:lnTo>
                    <a:pt x="446531" y="0"/>
                  </a:lnTo>
                  <a:close/>
                </a:path>
              </a:pathLst>
            </a:custGeom>
            <a:solidFill>
              <a:srgbClr val="E9C46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97735"/>
            <a:ext cx="838199" cy="955548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8463" y="567004"/>
            <a:ext cx="276479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488950" algn="l"/>
              </a:tabLst>
            </a:pPr>
            <a:r>
              <a:rPr dirty="0" baseline="13020" sz="4800" spc="-75"/>
              <a:t>C</a:t>
            </a:r>
            <a:r>
              <a:rPr dirty="0" baseline="13020" sz="4800"/>
              <a:t>	</a:t>
            </a:r>
            <a:r>
              <a:rPr dirty="0" sz="4400" spc="-20"/>
              <a:t>常見問答</a:t>
            </a:r>
            <a:endParaRPr sz="4400"/>
          </a:p>
        </p:txBody>
      </p:sp>
      <p:sp>
        <p:nvSpPr>
          <p:cNvPr id="9" name="object 9" descr=""/>
          <p:cNvSpPr/>
          <p:nvPr/>
        </p:nvSpPr>
        <p:spPr>
          <a:xfrm>
            <a:off x="0" y="2807207"/>
            <a:ext cx="12192000" cy="215265"/>
          </a:xfrm>
          <a:custGeom>
            <a:avLst/>
            <a:gdLst/>
            <a:ahLst/>
            <a:cxnLst/>
            <a:rect l="l" t="t" r="r" b="b"/>
            <a:pathLst>
              <a:path w="12192000" h="215264">
                <a:moveTo>
                  <a:pt x="12192000" y="0"/>
                </a:moveTo>
                <a:lnTo>
                  <a:pt x="0" y="0"/>
                </a:lnTo>
                <a:lnTo>
                  <a:pt x="0" y="214884"/>
                </a:lnTo>
                <a:lnTo>
                  <a:pt x="12192000" y="214884"/>
                </a:lnTo>
                <a:lnTo>
                  <a:pt x="12192000" y="0"/>
                </a:lnTo>
                <a:close/>
              </a:path>
            </a:pathLst>
          </a:custGeom>
          <a:solidFill>
            <a:srgbClr val="E9C46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0" name="object 1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019602" y="5667312"/>
            <a:ext cx="1114927" cy="111492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01853" y="1856358"/>
            <a:ext cx="11640185" cy="33959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79425">
              <a:lnSpc>
                <a:spcPct val="100000"/>
              </a:lnSpc>
              <a:spcBef>
                <a:spcPts val="95"/>
              </a:spcBef>
            </a:pPr>
            <a:r>
              <a:rPr dirty="0" sz="4000" spc="-40" b="1">
                <a:latin typeface="Microsoft JhengHei"/>
                <a:cs typeface="Microsoft JhengHei"/>
              </a:rPr>
              <a:t>請問，應如何辦理動物醫事助理訓練</a:t>
            </a:r>
            <a:r>
              <a:rPr dirty="0" sz="4000" spc="-40" b="1">
                <a:solidFill>
                  <a:srgbClr val="2A9D8F"/>
                </a:solidFill>
                <a:latin typeface="Microsoft JhengHei"/>
                <a:cs typeface="Microsoft JhengHei"/>
              </a:rPr>
              <a:t>選課作業</a:t>
            </a:r>
            <a:r>
              <a:rPr dirty="0" sz="4000" spc="-50" b="1">
                <a:latin typeface="Microsoft JhengHei"/>
                <a:cs typeface="Microsoft JhengHei"/>
              </a:rPr>
              <a:t>？</a:t>
            </a:r>
            <a:endParaRPr sz="4000">
              <a:latin typeface="Microsoft JhengHei"/>
              <a:cs typeface="Microsoft JhengHei"/>
            </a:endParaRPr>
          </a:p>
          <a:p>
            <a:pPr marL="241300" marR="5080" indent="-228600">
              <a:lnSpc>
                <a:spcPts val="3460"/>
              </a:lnSpc>
              <a:spcBef>
                <a:spcPts val="696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20">
                <a:latin typeface="Microsoft JhengHei"/>
                <a:cs typeface="Microsoft JhengHei"/>
              </a:rPr>
              <a:t>有意參加動物醫事助理訓練課程者，應</a:t>
            </a:r>
            <a:r>
              <a:rPr dirty="0" sz="3200" spc="-25" b="1">
                <a:solidFill>
                  <a:srgbClr val="2A9D8F"/>
                </a:solidFill>
                <a:latin typeface="Microsoft JhengHei"/>
                <a:cs typeface="Microsoft JhengHei"/>
              </a:rPr>
              <a:t>先至全聯會動物醫事助理</a:t>
            </a:r>
            <a:r>
              <a:rPr dirty="0" sz="3200" spc="-10" b="1">
                <a:solidFill>
                  <a:srgbClr val="2A9D8F"/>
                </a:solidFill>
                <a:latin typeface="Microsoft JhengHei"/>
                <a:cs typeface="Microsoft JhengHei"/>
              </a:rPr>
              <a:t>認證平臺完成【會員申請】程序</a:t>
            </a:r>
            <a:r>
              <a:rPr dirty="0" sz="3200" spc="-10">
                <a:latin typeface="Microsoft JhengHei"/>
                <a:cs typeface="Microsoft JhengHei"/>
              </a:rPr>
              <a:t>，並繳納相關費用。</a:t>
            </a:r>
            <a:endParaRPr sz="3200">
              <a:latin typeface="Microsoft JhengHei"/>
              <a:cs typeface="Microsoft JhengHei"/>
            </a:endParaRPr>
          </a:p>
          <a:p>
            <a:pPr marL="240029" marR="6985" indent="-227329">
              <a:lnSpc>
                <a:spcPts val="3460"/>
              </a:lnSpc>
              <a:spcBef>
                <a:spcPts val="99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20">
                <a:latin typeface="Microsoft JhengHei"/>
                <a:cs typeface="Microsoft JhengHei"/>
              </a:rPr>
              <a:t>經全聯會確認會員資格後，學員可登入認證平台，於課程報名區	進行課程選課及進行報名手續。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6563" y="604637"/>
            <a:ext cx="273050" cy="54165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0"/>
              </a:spcBef>
            </a:pPr>
            <a:r>
              <a:rPr dirty="0" sz="3200" spc="-50" b="1">
                <a:latin typeface="Microsoft JhengHei"/>
                <a:cs typeface="Microsoft JhengHei"/>
              </a:rPr>
              <a:t>C</a:t>
            </a:r>
            <a:endParaRPr sz="3200">
              <a:latin typeface="Microsoft JhengHei"/>
              <a:cs typeface="Microsoft JhengHei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0" y="365759"/>
            <a:ext cx="12192000" cy="1053465"/>
            <a:chOff x="0" y="365759"/>
            <a:chExt cx="12192000" cy="1053465"/>
          </a:xfrm>
        </p:grpSpPr>
        <p:sp>
          <p:nvSpPr>
            <p:cNvPr id="5" name="object 5" descr=""/>
            <p:cNvSpPr/>
            <p:nvPr/>
          </p:nvSpPr>
          <p:spPr>
            <a:xfrm>
              <a:off x="446531" y="365759"/>
              <a:ext cx="11745595" cy="1053465"/>
            </a:xfrm>
            <a:custGeom>
              <a:avLst/>
              <a:gdLst/>
              <a:ahLst/>
              <a:cxnLst/>
              <a:rect l="l" t="t" r="r" b="b"/>
              <a:pathLst>
                <a:path w="11745595" h="1053465">
                  <a:moveTo>
                    <a:pt x="0" y="1053084"/>
                  </a:moveTo>
                  <a:lnTo>
                    <a:pt x="11745468" y="1053084"/>
                  </a:lnTo>
                  <a:lnTo>
                    <a:pt x="11745468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0" y="365759"/>
              <a:ext cx="447040" cy="1053465"/>
            </a:xfrm>
            <a:custGeom>
              <a:avLst/>
              <a:gdLst/>
              <a:ahLst/>
              <a:cxnLst/>
              <a:rect l="l" t="t" r="r" b="b"/>
              <a:pathLst>
                <a:path w="447040" h="1053465">
                  <a:moveTo>
                    <a:pt x="44653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446531" y="1053084"/>
                  </a:lnTo>
                  <a:lnTo>
                    <a:pt x="446531" y="0"/>
                  </a:lnTo>
                  <a:close/>
                </a:path>
              </a:pathLst>
            </a:custGeom>
            <a:solidFill>
              <a:srgbClr val="E9C46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97735"/>
            <a:ext cx="838199" cy="955548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8463" y="567004"/>
            <a:ext cx="276479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488950" algn="l"/>
              </a:tabLst>
            </a:pPr>
            <a:r>
              <a:rPr dirty="0" baseline="13020" sz="4800" spc="-75"/>
              <a:t>C</a:t>
            </a:r>
            <a:r>
              <a:rPr dirty="0" baseline="13020" sz="4800"/>
              <a:t>	</a:t>
            </a:r>
            <a:r>
              <a:rPr dirty="0" sz="4400" spc="-20"/>
              <a:t>常見問答</a:t>
            </a:r>
            <a:endParaRPr sz="4400"/>
          </a:p>
        </p:txBody>
      </p:sp>
      <p:sp>
        <p:nvSpPr>
          <p:cNvPr id="9" name="object 9" descr=""/>
          <p:cNvSpPr/>
          <p:nvPr/>
        </p:nvSpPr>
        <p:spPr>
          <a:xfrm>
            <a:off x="0" y="2807207"/>
            <a:ext cx="12192000" cy="215265"/>
          </a:xfrm>
          <a:custGeom>
            <a:avLst/>
            <a:gdLst/>
            <a:ahLst/>
            <a:cxnLst/>
            <a:rect l="l" t="t" r="r" b="b"/>
            <a:pathLst>
              <a:path w="12192000" h="215264">
                <a:moveTo>
                  <a:pt x="12192000" y="0"/>
                </a:moveTo>
                <a:lnTo>
                  <a:pt x="0" y="0"/>
                </a:lnTo>
                <a:lnTo>
                  <a:pt x="0" y="214884"/>
                </a:lnTo>
                <a:lnTo>
                  <a:pt x="12192000" y="214884"/>
                </a:lnTo>
                <a:lnTo>
                  <a:pt x="12192000" y="0"/>
                </a:lnTo>
                <a:close/>
              </a:path>
            </a:pathLst>
          </a:custGeom>
          <a:solidFill>
            <a:srgbClr val="E9C46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0" name="object 1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019602" y="5667312"/>
            <a:ext cx="1114927" cy="111492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01853" y="1582038"/>
            <a:ext cx="11661140" cy="3865245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479425" marR="5080">
              <a:lnSpc>
                <a:spcPts val="4320"/>
              </a:lnSpc>
              <a:spcBef>
                <a:spcPts val="640"/>
              </a:spcBef>
            </a:pPr>
            <a:r>
              <a:rPr dirty="0" sz="4000" spc="-40" b="1">
                <a:latin typeface="Microsoft JhengHei"/>
                <a:cs typeface="Microsoft JhengHei"/>
              </a:rPr>
              <a:t>請問，修習動物醫事助理訓練課程，</a:t>
            </a:r>
            <a:r>
              <a:rPr dirty="0" sz="4000" spc="-45" b="1">
                <a:solidFill>
                  <a:srgbClr val="2A9D8F"/>
                </a:solidFill>
                <a:latin typeface="Microsoft JhengHei"/>
                <a:cs typeface="Microsoft JhengHei"/>
              </a:rPr>
              <a:t>是否限於同一</a:t>
            </a:r>
            <a:r>
              <a:rPr dirty="0" sz="4000" spc="-40" b="1">
                <a:solidFill>
                  <a:srgbClr val="2A9D8F"/>
                </a:solidFill>
                <a:latin typeface="Microsoft JhengHei"/>
                <a:cs typeface="Microsoft JhengHei"/>
              </a:rPr>
              <a:t>訓練課程單位</a:t>
            </a:r>
            <a:r>
              <a:rPr dirty="0" sz="4000" spc="-45" b="1">
                <a:latin typeface="Microsoft JhengHei"/>
                <a:cs typeface="Microsoft JhengHei"/>
              </a:rPr>
              <a:t>所開設之課程？</a:t>
            </a:r>
            <a:endParaRPr sz="4000">
              <a:latin typeface="Microsoft JhengHei"/>
              <a:cs typeface="Microsoft JhengHei"/>
            </a:endParaRPr>
          </a:p>
          <a:p>
            <a:pPr marL="241300" marR="25400" indent="-228600">
              <a:lnSpc>
                <a:spcPct val="100000"/>
              </a:lnSpc>
              <a:spcBef>
                <a:spcPts val="469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20" b="1">
                <a:solidFill>
                  <a:srgbClr val="2A9D8F"/>
                </a:solidFill>
                <a:latin typeface="Microsoft JhengHei"/>
                <a:cs typeface="Microsoft JhengHei"/>
              </a:rPr>
              <a:t>可自由選擇經全聯會認可之任一訓練課程單位開設之課程</a:t>
            </a:r>
            <a:r>
              <a:rPr dirty="0" sz="3200" spc="-25">
                <a:latin typeface="Microsoft JhengHei"/>
                <a:cs typeface="Microsoft JhengHei"/>
              </a:rPr>
              <a:t>，並無</a:t>
            </a:r>
            <a:r>
              <a:rPr dirty="0" sz="3200" spc="-10">
                <a:latin typeface="Microsoft JhengHei"/>
                <a:cs typeface="Microsoft JhengHei"/>
              </a:rPr>
              <a:t>限於同一單位修習訓練課程。</a:t>
            </a:r>
            <a:endParaRPr sz="3200">
              <a:latin typeface="Microsoft JhengHei"/>
              <a:cs typeface="Microsoft JhengHei"/>
            </a:endParaRPr>
          </a:p>
          <a:p>
            <a:pPr marL="240029" marR="23495" indent="-227329">
              <a:lnSpc>
                <a:spcPct val="100000"/>
              </a:lnSpc>
              <a:spcBef>
                <a:spcPts val="100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15">
                <a:latin typeface="Microsoft JhengHei"/>
                <a:cs typeface="Microsoft JhengHei"/>
              </a:rPr>
              <a:t>倘修習不同訓練課程單位所開課程，得透過「</a:t>
            </a:r>
            <a:r>
              <a:rPr dirty="0" sz="3200" spc="-10" b="1">
                <a:solidFill>
                  <a:srgbClr val="2A9D8F"/>
                </a:solidFill>
                <a:latin typeface="Microsoft JhengHei"/>
                <a:cs typeface="Microsoft JhengHei"/>
              </a:rPr>
              <a:t>跨單位學分暨個人</a:t>
            </a:r>
            <a:r>
              <a:rPr dirty="0" sz="3200" spc="-10" b="1">
                <a:solidFill>
                  <a:srgbClr val="2A9D8F"/>
                </a:solidFill>
                <a:latin typeface="Microsoft JhengHei"/>
                <a:cs typeface="Microsoft JhengHei"/>
              </a:rPr>
              <a:t>	</a:t>
            </a:r>
            <a:r>
              <a:rPr dirty="0" sz="3200" spc="-20" b="1">
                <a:solidFill>
                  <a:srgbClr val="2A9D8F"/>
                </a:solidFill>
                <a:latin typeface="Microsoft JhengHei"/>
                <a:cs typeface="Microsoft JhengHei"/>
              </a:rPr>
              <a:t>學分」程序，向全聯會進行學分採認</a:t>
            </a:r>
            <a:r>
              <a:rPr dirty="0" sz="3200" spc="-50">
                <a:latin typeface="Microsoft JhengHei"/>
                <a:cs typeface="Microsoft JhengHei"/>
              </a:rPr>
              <a:t>。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6563" y="604637"/>
            <a:ext cx="273050" cy="54165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0"/>
              </a:spcBef>
            </a:pPr>
            <a:r>
              <a:rPr dirty="0" sz="3200" spc="-50" b="1">
                <a:latin typeface="Microsoft JhengHei"/>
                <a:cs typeface="Microsoft JhengHei"/>
              </a:rPr>
              <a:t>C</a:t>
            </a:r>
            <a:endParaRPr sz="3200">
              <a:latin typeface="Microsoft JhengHei"/>
              <a:cs typeface="Microsoft JhengHei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0" y="365759"/>
            <a:ext cx="12192000" cy="1053465"/>
            <a:chOff x="0" y="365759"/>
            <a:chExt cx="12192000" cy="1053465"/>
          </a:xfrm>
        </p:grpSpPr>
        <p:sp>
          <p:nvSpPr>
            <p:cNvPr id="5" name="object 5" descr=""/>
            <p:cNvSpPr/>
            <p:nvPr/>
          </p:nvSpPr>
          <p:spPr>
            <a:xfrm>
              <a:off x="446531" y="365759"/>
              <a:ext cx="11745595" cy="1053465"/>
            </a:xfrm>
            <a:custGeom>
              <a:avLst/>
              <a:gdLst/>
              <a:ahLst/>
              <a:cxnLst/>
              <a:rect l="l" t="t" r="r" b="b"/>
              <a:pathLst>
                <a:path w="11745595" h="1053465">
                  <a:moveTo>
                    <a:pt x="0" y="1053084"/>
                  </a:moveTo>
                  <a:lnTo>
                    <a:pt x="11745468" y="1053084"/>
                  </a:lnTo>
                  <a:lnTo>
                    <a:pt x="11745468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0" y="365759"/>
              <a:ext cx="447040" cy="1053465"/>
            </a:xfrm>
            <a:custGeom>
              <a:avLst/>
              <a:gdLst/>
              <a:ahLst/>
              <a:cxnLst/>
              <a:rect l="l" t="t" r="r" b="b"/>
              <a:pathLst>
                <a:path w="447040" h="1053465">
                  <a:moveTo>
                    <a:pt x="44653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446531" y="1053084"/>
                  </a:lnTo>
                  <a:lnTo>
                    <a:pt x="446531" y="0"/>
                  </a:lnTo>
                  <a:close/>
                </a:path>
              </a:pathLst>
            </a:custGeom>
            <a:solidFill>
              <a:srgbClr val="E9C46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97735"/>
            <a:ext cx="838199" cy="955548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8463" y="567004"/>
            <a:ext cx="276479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488950" algn="l"/>
              </a:tabLst>
            </a:pPr>
            <a:r>
              <a:rPr dirty="0" baseline="13020" sz="4800" spc="-75"/>
              <a:t>C</a:t>
            </a:r>
            <a:r>
              <a:rPr dirty="0" baseline="13020" sz="4800"/>
              <a:t>	</a:t>
            </a:r>
            <a:r>
              <a:rPr dirty="0" sz="4400" spc="-20"/>
              <a:t>常見問答</a:t>
            </a:r>
            <a:endParaRPr sz="4400"/>
          </a:p>
        </p:txBody>
      </p:sp>
      <p:sp>
        <p:nvSpPr>
          <p:cNvPr id="9" name="object 9" descr=""/>
          <p:cNvSpPr/>
          <p:nvPr/>
        </p:nvSpPr>
        <p:spPr>
          <a:xfrm>
            <a:off x="0" y="2807207"/>
            <a:ext cx="12192000" cy="215265"/>
          </a:xfrm>
          <a:custGeom>
            <a:avLst/>
            <a:gdLst/>
            <a:ahLst/>
            <a:cxnLst/>
            <a:rect l="l" t="t" r="r" b="b"/>
            <a:pathLst>
              <a:path w="12192000" h="215264">
                <a:moveTo>
                  <a:pt x="12192000" y="0"/>
                </a:moveTo>
                <a:lnTo>
                  <a:pt x="0" y="0"/>
                </a:lnTo>
                <a:lnTo>
                  <a:pt x="0" y="214884"/>
                </a:lnTo>
                <a:lnTo>
                  <a:pt x="12192000" y="214884"/>
                </a:lnTo>
                <a:lnTo>
                  <a:pt x="12192000" y="0"/>
                </a:lnTo>
                <a:close/>
              </a:path>
            </a:pathLst>
          </a:custGeom>
          <a:solidFill>
            <a:srgbClr val="E9C46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0" name="object 1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019602" y="5667312"/>
            <a:ext cx="1114927" cy="11149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365759"/>
            <a:ext cx="12192000" cy="1053465"/>
          </a:xfrm>
          <a:custGeom>
            <a:avLst/>
            <a:gdLst/>
            <a:ahLst/>
            <a:cxnLst/>
            <a:rect l="l" t="t" r="r" b="b"/>
            <a:pathLst>
              <a:path w="12192000" h="1053465">
                <a:moveTo>
                  <a:pt x="12192000" y="0"/>
                </a:moveTo>
                <a:lnTo>
                  <a:pt x="0" y="0"/>
                </a:lnTo>
                <a:lnTo>
                  <a:pt x="0" y="1053084"/>
                </a:lnTo>
                <a:lnTo>
                  <a:pt x="12192000" y="1053084"/>
                </a:lnTo>
                <a:lnTo>
                  <a:pt x="12192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6939" y="561213"/>
            <a:ext cx="226441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5"/>
              <a:t>簡報大綱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916939" y="1717543"/>
            <a:ext cx="9201785" cy="2729230"/>
          </a:xfrm>
          <a:prstGeom prst="rect">
            <a:avLst/>
          </a:prstGeom>
        </p:spPr>
        <p:txBody>
          <a:bodyPr wrap="square" lIns="0" tIns="787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dirty="0" sz="4000" spc="-35" b="1">
                <a:latin typeface="Microsoft JhengHei"/>
                <a:cs typeface="Microsoft JhengHei"/>
              </a:rPr>
              <a:t>A</a:t>
            </a:r>
            <a:r>
              <a:rPr dirty="0" sz="4000" spc="-50" b="1">
                <a:latin typeface="Microsoft JhengHei"/>
                <a:cs typeface="Microsoft JhengHei"/>
              </a:rPr>
              <a:t>-獸醫師業務說明</a:t>
            </a:r>
            <a:endParaRPr sz="4000">
              <a:latin typeface="Microsoft JhengHei"/>
              <a:cs typeface="Microsoft JhengHei"/>
            </a:endParaRPr>
          </a:p>
          <a:p>
            <a:pPr marL="12700" marR="5080">
              <a:lnSpc>
                <a:spcPct val="110800"/>
              </a:lnSpc>
            </a:pPr>
            <a:r>
              <a:rPr dirty="0" sz="4000" spc="-10" b="1">
                <a:latin typeface="Microsoft JhengHei"/>
                <a:cs typeface="Microsoft JhengHei"/>
              </a:rPr>
              <a:t>B</a:t>
            </a:r>
            <a:r>
              <a:rPr dirty="0" sz="4000" spc="-45" b="1">
                <a:latin typeface="Microsoft JhengHei"/>
                <a:cs typeface="Microsoft JhengHei"/>
              </a:rPr>
              <a:t>-動物醫事助理認證及認證機構認可辦法</a:t>
            </a:r>
            <a:r>
              <a:rPr dirty="0" sz="4000" spc="-50" b="1">
                <a:latin typeface="Microsoft JhengHei"/>
                <a:cs typeface="Microsoft JhengHei"/>
              </a:rPr>
              <a:t> </a:t>
            </a:r>
            <a:r>
              <a:rPr dirty="0" sz="4000" spc="-30" b="1">
                <a:latin typeface="Microsoft JhengHei"/>
                <a:cs typeface="Microsoft JhengHei"/>
              </a:rPr>
              <a:t>C</a:t>
            </a:r>
            <a:r>
              <a:rPr dirty="0" sz="4000" spc="-50" b="1">
                <a:latin typeface="Microsoft JhengHei"/>
                <a:cs typeface="Microsoft JhengHei"/>
              </a:rPr>
              <a:t>-動物醫事助理制度常見問答</a:t>
            </a:r>
            <a:endParaRPr sz="4000">
              <a:latin typeface="Microsoft JhengHei"/>
              <a:cs typeface="Microsoft JhengHei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4000" spc="-25" b="1">
                <a:latin typeface="Microsoft JhengHei"/>
                <a:cs typeface="Microsoft JhengHei"/>
              </a:rPr>
              <a:t>D</a:t>
            </a:r>
            <a:r>
              <a:rPr dirty="0" sz="4000" spc="-45" b="1">
                <a:latin typeface="Microsoft JhengHei"/>
                <a:cs typeface="Microsoft JhengHei"/>
              </a:rPr>
              <a:t>-供血犬貓資格審核條件</a:t>
            </a:r>
            <a:endParaRPr sz="4000">
              <a:latin typeface="Microsoft JhengHei"/>
              <a:cs typeface="Microsoft JhengHe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98546" y="3901440"/>
            <a:ext cx="2196107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01853" y="1582038"/>
            <a:ext cx="11659870" cy="4109085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479425" marR="5080">
              <a:lnSpc>
                <a:spcPts val="4320"/>
              </a:lnSpc>
              <a:spcBef>
                <a:spcPts val="640"/>
              </a:spcBef>
            </a:pPr>
            <a:r>
              <a:rPr dirty="0" sz="4000" spc="-45" b="1">
                <a:latin typeface="Microsoft JhengHei"/>
                <a:cs typeface="Microsoft JhengHei"/>
              </a:rPr>
              <a:t>請問，不同訓練課程單位所開設訓練課程，是否具</a:t>
            </a:r>
            <a:r>
              <a:rPr dirty="0" sz="4000" spc="-40" b="1">
                <a:solidFill>
                  <a:srgbClr val="2A9D8F"/>
                </a:solidFill>
                <a:latin typeface="Microsoft JhengHei"/>
                <a:cs typeface="Microsoft JhengHei"/>
              </a:rPr>
              <a:t>一定收費標準或收費級距</a:t>
            </a:r>
            <a:r>
              <a:rPr dirty="0" sz="4000" spc="-50" b="1">
                <a:latin typeface="Microsoft JhengHei"/>
                <a:cs typeface="Microsoft JhengHei"/>
              </a:rPr>
              <a:t>？</a:t>
            </a:r>
            <a:endParaRPr sz="4000">
              <a:latin typeface="Microsoft JhengHei"/>
              <a:cs typeface="Microsoft JhengHei"/>
            </a:endParaRPr>
          </a:p>
          <a:p>
            <a:pPr marL="241300" marR="170815" indent="-228600">
              <a:lnSpc>
                <a:spcPts val="3460"/>
              </a:lnSpc>
              <a:spcBef>
                <a:spcPts val="47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25">
                <a:latin typeface="Microsoft JhengHei"/>
                <a:cs typeface="Microsoft JhengHei"/>
              </a:rPr>
              <a:t>訓練課程單位課程收費，因師資之學(經)歷、課程場地成本等因</a:t>
            </a:r>
            <a:r>
              <a:rPr dirty="0" sz="3200" spc="-5">
                <a:latin typeface="Microsoft JhengHei"/>
                <a:cs typeface="Microsoft JhengHei"/>
              </a:rPr>
              <a:t>素，致收費有所差異。</a:t>
            </a:r>
            <a:endParaRPr sz="3200">
              <a:latin typeface="Microsoft JhengHei"/>
              <a:cs typeface="Microsoft JhengHei"/>
            </a:endParaRPr>
          </a:p>
          <a:p>
            <a:pPr marL="240029" marR="235585" indent="-227329">
              <a:lnSpc>
                <a:spcPct val="90000"/>
              </a:lnSpc>
              <a:spcBef>
                <a:spcPts val="94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20">
                <a:latin typeface="Microsoft JhengHei"/>
                <a:cs typeface="Microsoft JhengHei"/>
              </a:rPr>
              <a:t>學員可於認證平台設置「訓練課程查詢報名」專區</a:t>
            </a:r>
            <a:r>
              <a:rPr dirty="0" sz="3200" spc="-50">
                <a:latin typeface="Microsoft JhengHei"/>
                <a:cs typeface="Microsoft JhengHei"/>
              </a:rPr>
              <a:t> </a:t>
            </a:r>
            <a:r>
              <a:rPr dirty="0" sz="3200" spc="-50">
                <a:latin typeface="Microsoft JhengHei"/>
                <a:cs typeface="Microsoft JhengHei"/>
              </a:rPr>
              <a:t>	</a:t>
            </a:r>
            <a:r>
              <a:rPr dirty="0" sz="3200" spc="-10">
                <a:latin typeface="Microsoft JhengHei"/>
                <a:cs typeface="Microsoft JhengHei"/>
              </a:rPr>
              <a:t>(</a:t>
            </a:r>
            <a:r>
              <a:rPr dirty="0" u="sng" sz="3200" spc="-1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Microsoft JhengHei"/>
                <a:cs typeface="Microsoft JhengHei"/>
                <a:hlinkClick r:id="rId2"/>
              </a:rPr>
              <a:t>https://reurl.cc/bWNVZ6</a:t>
            </a:r>
            <a:r>
              <a:rPr dirty="0" sz="3200" spc="-10">
                <a:solidFill>
                  <a:srgbClr val="0462C1"/>
                </a:solidFill>
                <a:latin typeface="Microsoft JhengHei"/>
                <a:cs typeface="Microsoft JhengHei"/>
              </a:rPr>
              <a:t> </a:t>
            </a:r>
            <a:r>
              <a:rPr dirty="0" sz="3200" spc="-25">
                <a:latin typeface="Microsoft JhengHei"/>
                <a:cs typeface="Microsoft JhengHei"/>
              </a:rPr>
              <a:t>)，擇符合預算或開課地點等需求之</a:t>
            </a:r>
            <a:r>
              <a:rPr dirty="0" sz="3200" spc="-25">
                <a:latin typeface="Microsoft JhengHei"/>
                <a:cs typeface="Microsoft JhengHei"/>
              </a:rPr>
              <a:t>	</a:t>
            </a:r>
            <a:r>
              <a:rPr dirty="0" sz="3200" spc="-10">
                <a:latin typeface="Microsoft JhengHei"/>
                <a:cs typeface="Microsoft JhengHei"/>
              </a:rPr>
              <a:t>開課單位進行上課。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6563" y="604637"/>
            <a:ext cx="273050" cy="54165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0"/>
              </a:spcBef>
            </a:pPr>
            <a:r>
              <a:rPr dirty="0" sz="3200" spc="-50" b="1">
                <a:latin typeface="Microsoft JhengHei"/>
                <a:cs typeface="Microsoft JhengHei"/>
              </a:rPr>
              <a:t>C</a:t>
            </a:r>
            <a:endParaRPr sz="3200">
              <a:latin typeface="Microsoft JhengHei"/>
              <a:cs typeface="Microsoft JhengHei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0" y="365759"/>
            <a:ext cx="12192000" cy="1053465"/>
            <a:chOff x="0" y="365759"/>
            <a:chExt cx="12192000" cy="1053465"/>
          </a:xfrm>
        </p:grpSpPr>
        <p:sp>
          <p:nvSpPr>
            <p:cNvPr id="5" name="object 5" descr=""/>
            <p:cNvSpPr/>
            <p:nvPr/>
          </p:nvSpPr>
          <p:spPr>
            <a:xfrm>
              <a:off x="446531" y="365759"/>
              <a:ext cx="11745595" cy="1053465"/>
            </a:xfrm>
            <a:custGeom>
              <a:avLst/>
              <a:gdLst/>
              <a:ahLst/>
              <a:cxnLst/>
              <a:rect l="l" t="t" r="r" b="b"/>
              <a:pathLst>
                <a:path w="11745595" h="1053465">
                  <a:moveTo>
                    <a:pt x="0" y="1053084"/>
                  </a:moveTo>
                  <a:lnTo>
                    <a:pt x="11745468" y="1053084"/>
                  </a:lnTo>
                  <a:lnTo>
                    <a:pt x="11745468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0" y="365759"/>
              <a:ext cx="447040" cy="1053465"/>
            </a:xfrm>
            <a:custGeom>
              <a:avLst/>
              <a:gdLst/>
              <a:ahLst/>
              <a:cxnLst/>
              <a:rect l="l" t="t" r="r" b="b"/>
              <a:pathLst>
                <a:path w="447040" h="1053465">
                  <a:moveTo>
                    <a:pt x="44653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446531" y="1053084"/>
                  </a:lnTo>
                  <a:lnTo>
                    <a:pt x="446531" y="0"/>
                  </a:lnTo>
                  <a:close/>
                </a:path>
              </a:pathLst>
            </a:custGeom>
            <a:solidFill>
              <a:srgbClr val="E9C46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697735"/>
            <a:ext cx="838199" cy="955548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8463" y="567004"/>
            <a:ext cx="276479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488950" algn="l"/>
              </a:tabLst>
            </a:pPr>
            <a:r>
              <a:rPr dirty="0" baseline="13020" sz="4800" spc="-75"/>
              <a:t>C</a:t>
            </a:r>
            <a:r>
              <a:rPr dirty="0" baseline="13020" sz="4800"/>
              <a:t>	</a:t>
            </a:r>
            <a:r>
              <a:rPr dirty="0" sz="4400" spc="-20"/>
              <a:t>常見問答</a:t>
            </a:r>
            <a:endParaRPr sz="4400"/>
          </a:p>
        </p:txBody>
      </p:sp>
      <p:sp>
        <p:nvSpPr>
          <p:cNvPr id="9" name="object 9" descr=""/>
          <p:cNvSpPr/>
          <p:nvPr/>
        </p:nvSpPr>
        <p:spPr>
          <a:xfrm>
            <a:off x="0" y="2807207"/>
            <a:ext cx="12192000" cy="215265"/>
          </a:xfrm>
          <a:custGeom>
            <a:avLst/>
            <a:gdLst/>
            <a:ahLst/>
            <a:cxnLst/>
            <a:rect l="l" t="t" r="r" b="b"/>
            <a:pathLst>
              <a:path w="12192000" h="215264">
                <a:moveTo>
                  <a:pt x="12192000" y="0"/>
                </a:moveTo>
                <a:lnTo>
                  <a:pt x="0" y="0"/>
                </a:lnTo>
                <a:lnTo>
                  <a:pt x="0" y="214884"/>
                </a:lnTo>
                <a:lnTo>
                  <a:pt x="12192000" y="214884"/>
                </a:lnTo>
                <a:lnTo>
                  <a:pt x="12192000" y="0"/>
                </a:lnTo>
                <a:close/>
              </a:path>
            </a:pathLst>
          </a:custGeom>
          <a:solidFill>
            <a:srgbClr val="E9C46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0" name="object 10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019602" y="5667312"/>
            <a:ext cx="1114927" cy="1114925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01853" y="1582038"/>
            <a:ext cx="11870690" cy="3231515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479425" marR="215265">
              <a:lnSpc>
                <a:spcPts val="4320"/>
              </a:lnSpc>
              <a:spcBef>
                <a:spcPts val="640"/>
              </a:spcBef>
            </a:pPr>
            <a:r>
              <a:rPr dirty="0" sz="4000" spc="-45" b="1">
                <a:latin typeface="Microsoft JhengHei"/>
                <a:cs typeface="Microsoft JhengHei"/>
              </a:rPr>
              <a:t>請問，動物醫事助理於協助執行獸醫師業務時，有何注意事項？</a:t>
            </a:r>
            <a:endParaRPr sz="4000">
              <a:latin typeface="Microsoft JhengHei"/>
              <a:cs typeface="Microsoft JhengHei"/>
            </a:endParaRPr>
          </a:p>
          <a:p>
            <a:pPr marL="241300" marR="5080" indent="-228600">
              <a:lnSpc>
                <a:spcPts val="3460"/>
              </a:lnSpc>
              <a:spcBef>
                <a:spcPts val="47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15">
                <a:latin typeface="Microsoft JhengHei"/>
                <a:cs typeface="Microsoft JhengHei"/>
              </a:rPr>
              <a:t>依據本辦法第9</a:t>
            </a:r>
            <a:r>
              <a:rPr dirty="0" sz="3200" spc="-20">
                <a:latin typeface="Microsoft JhengHei"/>
                <a:cs typeface="Microsoft JhengHei"/>
              </a:rPr>
              <a:t>條，動物醫事助理於執行業務時，應</a:t>
            </a:r>
            <a:r>
              <a:rPr dirty="0" sz="3200" spc="-15" b="1">
                <a:solidFill>
                  <a:srgbClr val="2A9D8F"/>
                </a:solidFill>
                <a:latin typeface="Microsoft JhengHei"/>
                <a:cs typeface="Microsoft JhengHei"/>
              </a:rPr>
              <a:t>配戴識別證</a:t>
            </a:r>
            <a:r>
              <a:rPr dirty="0" sz="3200" spc="-50">
                <a:latin typeface="Microsoft JhengHei"/>
                <a:cs typeface="Microsoft JhengHei"/>
              </a:rPr>
              <a:t>，</a:t>
            </a:r>
            <a:r>
              <a:rPr dirty="0" sz="3200">
                <a:latin typeface="Microsoft JhengHei"/>
                <a:cs typeface="Microsoft JhengHei"/>
              </a:rPr>
              <a:t>且</a:t>
            </a:r>
            <a:r>
              <a:rPr dirty="0" sz="3200" spc="-10" b="1">
                <a:solidFill>
                  <a:srgbClr val="2A9D8F"/>
                </a:solidFill>
                <a:latin typeface="Microsoft JhengHei"/>
                <a:cs typeface="Microsoft JhengHei"/>
              </a:rPr>
              <a:t>不得逾越獸醫師指導內容</a:t>
            </a:r>
            <a:r>
              <a:rPr dirty="0" sz="3200" spc="-50">
                <a:latin typeface="Microsoft JhengHei"/>
                <a:cs typeface="Microsoft JhengHei"/>
              </a:rPr>
              <a:t>。</a:t>
            </a:r>
            <a:endParaRPr sz="3200">
              <a:latin typeface="Microsoft JhengHei"/>
              <a:cs typeface="Microsoft JhengHei"/>
            </a:endParaRPr>
          </a:p>
          <a:p>
            <a:pPr marL="240029" indent="-227329">
              <a:lnSpc>
                <a:spcPct val="100000"/>
              </a:lnSpc>
              <a:spcBef>
                <a:spcPts val="560"/>
              </a:spcBef>
              <a:buFont typeface="Arial MT"/>
              <a:buChar char="•"/>
              <a:tabLst>
                <a:tab pos="240029" algn="l"/>
              </a:tabLst>
            </a:pPr>
            <a:r>
              <a:rPr dirty="0" sz="3200" spc="-20">
                <a:latin typeface="Microsoft JhengHei"/>
                <a:cs typeface="Microsoft JhengHei"/>
              </a:rPr>
              <a:t>違反者，認證機構得終止認證，並註銷已核發之合格證書。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6563" y="604637"/>
            <a:ext cx="273050" cy="54165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0"/>
              </a:spcBef>
            </a:pPr>
            <a:r>
              <a:rPr dirty="0" sz="3200" spc="-50" b="1">
                <a:latin typeface="Microsoft JhengHei"/>
                <a:cs typeface="Microsoft JhengHei"/>
              </a:rPr>
              <a:t>C</a:t>
            </a:r>
            <a:endParaRPr sz="3200">
              <a:latin typeface="Microsoft JhengHei"/>
              <a:cs typeface="Microsoft JhengHei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0" y="365759"/>
            <a:ext cx="12192000" cy="1053465"/>
            <a:chOff x="0" y="365759"/>
            <a:chExt cx="12192000" cy="1053465"/>
          </a:xfrm>
        </p:grpSpPr>
        <p:sp>
          <p:nvSpPr>
            <p:cNvPr id="5" name="object 5" descr=""/>
            <p:cNvSpPr/>
            <p:nvPr/>
          </p:nvSpPr>
          <p:spPr>
            <a:xfrm>
              <a:off x="446531" y="365759"/>
              <a:ext cx="11745595" cy="1053465"/>
            </a:xfrm>
            <a:custGeom>
              <a:avLst/>
              <a:gdLst/>
              <a:ahLst/>
              <a:cxnLst/>
              <a:rect l="l" t="t" r="r" b="b"/>
              <a:pathLst>
                <a:path w="11745595" h="1053465">
                  <a:moveTo>
                    <a:pt x="0" y="1053084"/>
                  </a:moveTo>
                  <a:lnTo>
                    <a:pt x="11745468" y="1053084"/>
                  </a:lnTo>
                  <a:lnTo>
                    <a:pt x="11745468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0" y="365759"/>
              <a:ext cx="447040" cy="1053465"/>
            </a:xfrm>
            <a:custGeom>
              <a:avLst/>
              <a:gdLst/>
              <a:ahLst/>
              <a:cxnLst/>
              <a:rect l="l" t="t" r="r" b="b"/>
              <a:pathLst>
                <a:path w="447040" h="1053465">
                  <a:moveTo>
                    <a:pt x="44653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446531" y="1053084"/>
                  </a:lnTo>
                  <a:lnTo>
                    <a:pt x="446531" y="0"/>
                  </a:lnTo>
                  <a:close/>
                </a:path>
              </a:pathLst>
            </a:custGeom>
            <a:solidFill>
              <a:srgbClr val="E9C46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97735"/>
            <a:ext cx="838199" cy="955548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8463" y="567004"/>
            <a:ext cx="276479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488950" algn="l"/>
              </a:tabLst>
            </a:pPr>
            <a:r>
              <a:rPr dirty="0" baseline="13020" sz="4800" spc="-75"/>
              <a:t>C</a:t>
            </a:r>
            <a:r>
              <a:rPr dirty="0" baseline="13020" sz="4800"/>
              <a:t>	</a:t>
            </a:r>
            <a:r>
              <a:rPr dirty="0" sz="4400" spc="-20"/>
              <a:t>常見問答</a:t>
            </a:r>
            <a:endParaRPr sz="4400"/>
          </a:p>
        </p:txBody>
      </p:sp>
      <p:sp>
        <p:nvSpPr>
          <p:cNvPr id="9" name="object 9" descr=""/>
          <p:cNvSpPr/>
          <p:nvPr/>
        </p:nvSpPr>
        <p:spPr>
          <a:xfrm>
            <a:off x="0" y="2807207"/>
            <a:ext cx="12192000" cy="215265"/>
          </a:xfrm>
          <a:custGeom>
            <a:avLst/>
            <a:gdLst/>
            <a:ahLst/>
            <a:cxnLst/>
            <a:rect l="l" t="t" r="r" b="b"/>
            <a:pathLst>
              <a:path w="12192000" h="215264">
                <a:moveTo>
                  <a:pt x="12192000" y="0"/>
                </a:moveTo>
                <a:lnTo>
                  <a:pt x="0" y="0"/>
                </a:lnTo>
                <a:lnTo>
                  <a:pt x="0" y="214884"/>
                </a:lnTo>
                <a:lnTo>
                  <a:pt x="12192000" y="214884"/>
                </a:lnTo>
                <a:lnTo>
                  <a:pt x="12192000" y="0"/>
                </a:lnTo>
                <a:close/>
              </a:path>
            </a:pathLst>
          </a:custGeom>
          <a:solidFill>
            <a:srgbClr val="E9C46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0" name="object 1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019602" y="5667312"/>
            <a:ext cx="1114927" cy="1114925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69112" y="1582038"/>
            <a:ext cx="10786110" cy="1183640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dirty="0" sz="4000" spc="-40" b="1">
                <a:latin typeface="Microsoft JhengHei"/>
                <a:cs typeface="Microsoft JhengHei"/>
              </a:rPr>
              <a:t>請問，合格證書記載事項變更，未於</a:t>
            </a:r>
            <a:r>
              <a:rPr dirty="0" sz="4000" spc="-25" b="1">
                <a:latin typeface="Microsoft JhengHei"/>
                <a:cs typeface="Microsoft JhengHei"/>
              </a:rPr>
              <a:t>30</a:t>
            </a:r>
            <a:r>
              <a:rPr dirty="0" sz="4000" spc="-45" b="1">
                <a:latin typeface="Microsoft JhengHei"/>
                <a:cs typeface="Microsoft JhengHei"/>
              </a:rPr>
              <a:t>日內辦理異動，是否有裁處？</a:t>
            </a:r>
            <a:endParaRPr sz="4000">
              <a:latin typeface="Microsoft JhengHei"/>
              <a:cs typeface="Microsoft JhengHe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84175" y="3001422"/>
            <a:ext cx="9152255" cy="1345565"/>
          </a:xfrm>
          <a:prstGeom prst="rect">
            <a:avLst/>
          </a:prstGeom>
        </p:spPr>
        <p:txBody>
          <a:bodyPr wrap="square" lIns="0" tIns="1187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dirty="0" sz="2800" spc="-35" b="1">
                <a:latin typeface="Microsoft JhengHei"/>
                <a:cs typeface="Microsoft JhengHei"/>
              </a:rPr>
              <a:t>辦法第</a:t>
            </a:r>
            <a:r>
              <a:rPr dirty="0" sz="2800" b="1">
                <a:latin typeface="Microsoft JhengHei"/>
                <a:cs typeface="Microsoft JhengHei"/>
              </a:rPr>
              <a:t>8</a:t>
            </a:r>
            <a:r>
              <a:rPr dirty="0" sz="2800" spc="-50" b="1">
                <a:latin typeface="Microsoft JhengHei"/>
                <a:cs typeface="Microsoft JhengHei"/>
              </a:rPr>
              <a:t>條</a:t>
            </a:r>
            <a:endParaRPr sz="2800">
              <a:latin typeface="Microsoft JhengHei"/>
              <a:cs typeface="Microsoft JhengHei"/>
            </a:endParaRPr>
          </a:p>
          <a:p>
            <a:pPr marL="240029" indent="-227329">
              <a:lnSpc>
                <a:spcPts val="2735"/>
              </a:lnSpc>
              <a:spcBef>
                <a:spcPts val="725"/>
              </a:spcBef>
              <a:buFont typeface="Arial MT"/>
              <a:buChar char="•"/>
              <a:tabLst>
                <a:tab pos="240029" algn="l"/>
              </a:tabLst>
            </a:pPr>
            <a:r>
              <a:rPr dirty="0" sz="2400" spc="-10">
                <a:latin typeface="Microsoft JhengHei"/>
                <a:cs typeface="Microsoft JhengHei"/>
              </a:rPr>
              <a:t>合格證書記載事項變更，應自</a:t>
            </a:r>
            <a:r>
              <a:rPr dirty="0" sz="2400" spc="-10" b="1">
                <a:solidFill>
                  <a:srgbClr val="2A9D8F"/>
                </a:solidFill>
                <a:latin typeface="Microsoft JhengHei"/>
                <a:cs typeface="Microsoft JhengHei"/>
              </a:rPr>
              <a:t>事實發生之日起30日</a:t>
            </a:r>
            <a:r>
              <a:rPr dirty="0" sz="2400" spc="-20">
                <a:latin typeface="Microsoft JhengHei"/>
                <a:cs typeface="Microsoft JhengHei"/>
              </a:rPr>
              <a:t>內，向認證機構</a:t>
            </a:r>
            <a:endParaRPr sz="2400">
              <a:latin typeface="Microsoft JhengHei"/>
              <a:cs typeface="Microsoft JhengHei"/>
            </a:endParaRPr>
          </a:p>
          <a:p>
            <a:pPr marL="240665">
              <a:lnSpc>
                <a:spcPts val="2735"/>
              </a:lnSpc>
            </a:pPr>
            <a:r>
              <a:rPr dirty="0" sz="2400" spc="-5">
                <a:latin typeface="Microsoft JhengHei"/>
                <a:cs typeface="Microsoft JhengHei"/>
              </a:rPr>
              <a:t>發識別證，並由認證機構通知所在地獸醫師公會。</a:t>
            </a:r>
            <a:endParaRPr sz="2400">
              <a:latin typeface="Microsoft JhengHei"/>
              <a:cs typeface="Microsoft JhengHe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61627" y="3689858"/>
            <a:ext cx="228600" cy="266700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9715627" y="3626053"/>
            <a:ext cx="215900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0">
                <a:latin typeface="Microsoft JhengHei"/>
                <a:cs typeface="Microsoft JhengHei"/>
              </a:rPr>
              <a:t>請辦理變更及換</a:t>
            </a:r>
            <a:endParaRPr sz="2400">
              <a:latin typeface="Microsoft JhengHei"/>
              <a:cs typeface="Microsoft JhengHei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69238" y="5802934"/>
            <a:ext cx="190500" cy="222250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65159" y="5802934"/>
            <a:ext cx="190500" cy="222250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284175" y="4412995"/>
            <a:ext cx="11539855" cy="1938020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algn="just" marL="239395" marR="11430" indent="-227329">
              <a:lnSpc>
                <a:spcPct val="90000"/>
              </a:lnSpc>
              <a:spcBef>
                <a:spcPts val="385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2400">
                <a:latin typeface="Microsoft JhengHei"/>
                <a:cs typeface="Microsoft JhengHei"/>
              </a:rPr>
              <a:t>認證機構會定期辦理查核應記載事項，經查核認定有應辦理變更而未辦理，</a:t>
            </a:r>
            <a:r>
              <a:rPr dirty="0" sz="2400" spc="-15" b="1">
                <a:solidFill>
                  <a:srgbClr val="2A9D8F"/>
                </a:solidFill>
                <a:latin typeface="Microsoft JhengHei"/>
                <a:cs typeface="Microsoft JhengHei"/>
              </a:rPr>
              <a:t>經限期改</a:t>
            </a:r>
            <a:r>
              <a:rPr dirty="0" sz="2400" spc="-15" b="1">
                <a:solidFill>
                  <a:srgbClr val="2A9D8F"/>
                </a:solidFill>
                <a:latin typeface="Microsoft JhengHei"/>
                <a:cs typeface="Microsoft JhengHei"/>
              </a:rPr>
              <a:t>	</a:t>
            </a:r>
            <a:r>
              <a:rPr dirty="0" sz="2400" spc="-10" b="1">
                <a:solidFill>
                  <a:srgbClr val="2A9D8F"/>
                </a:solidFill>
                <a:latin typeface="Microsoft JhengHei"/>
                <a:cs typeface="Microsoft JhengHei"/>
              </a:rPr>
              <a:t>正仍未改正者，認證機構得逕行變更其應記載事項之登錄</a:t>
            </a:r>
            <a:r>
              <a:rPr dirty="0" sz="2400" spc="-15">
                <a:latin typeface="Microsoft JhengHei"/>
                <a:cs typeface="Microsoft JhengHei"/>
              </a:rPr>
              <a:t>，並註銷原領之識別證。情</a:t>
            </a:r>
            <a:r>
              <a:rPr dirty="0" sz="2400" spc="-15">
                <a:latin typeface="Microsoft JhengHei"/>
                <a:cs typeface="Microsoft JhengHei"/>
              </a:rPr>
              <a:t>	</a:t>
            </a:r>
            <a:r>
              <a:rPr dirty="0" sz="2400" spc="-5">
                <a:latin typeface="Microsoft JhengHei"/>
                <a:cs typeface="Microsoft JhengHei"/>
              </a:rPr>
              <a:t>節重大者，認證機構並得終止動物醫事助理之認證，並註銷已核發之合格證書。</a:t>
            </a:r>
            <a:endParaRPr sz="2400">
              <a:latin typeface="Microsoft JhengHei"/>
              <a:cs typeface="Microsoft JhengHei"/>
            </a:endParaRPr>
          </a:p>
          <a:p>
            <a:pPr algn="just" lvl="1" marL="696595" marR="5080" indent="-226695">
              <a:lnSpc>
                <a:spcPts val="2160"/>
              </a:lnSpc>
              <a:spcBef>
                <a:spcPts val="540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sz="2000" spc="-10">
                <a:latin typeface="Microsoft JhengHei"/>
                <a:cs typeface="Microsoft JhengHei"/>
              </a:rPr>
              <a:t>動物醫事助理依據本辦法第</a:t>
            </a:r>
            <a:r>
              <a:rPr dirty="0" sz="2000" spc="-20">
                <a:latin typeface="Microsoft JhengHei"/>
                <a:cs typeface="Microsoft JhengHei"/>
              </a:rPr>
              <a:t>8</a:t>
            </a:r>
            <a:r>
              <a:rPr dirty="0" sz="2000" spc="-10">
                <a:latin typeface="Microsoft JhengHei"/>
                <a:cs typeface="Microsoft JhengHei"/>
              </a:rPr>
              <a:t>條第</a:t>
            </a:r>
            <a:r>
              <a:rPr dirty="0" sz="2000" spc="-20">
                <a:latin typeface="Microsoft JhengHei"/>
                <a:cs typeface="Microsoft JhengHei"/>
              </a:rPr>
              <a:t>5</a:t>
            </a:r>
            <a:r>
              <a:rPr dirty="0" sz="2000" spc="-15">
                <a:latin typeface="Microsoft JhengHei"/>
                <a:cs typeface="Microsoft JhengHei"/>
              </a:rPr>
              <a:t>項，經終止認證者，自終止日起</a:t>
            </a:r>
            <a:r>
              <a:rPr dirty="0" sz="2000" spc="-20">
                <a:latin typeface="Microsoft JhengHei"/>
                <a:cs typeface="Microsoft JhengHei"/>
              </a:rPr>
              <a:t>3</a:t>
            </a:r>
            <a:r>
              <a:rPr dirty="0" sz="2000" spc="-10">
                <a:latin typeface="Microsoft JhengHei"/>
                <a:cs typeface="Microsoft JhengHei"/>
              </a:rPr>
              <a:t>個月內不得依本辦法第5</a:t>
            </a:r>
            <a:r>
              <a:rPr dirty="0" sz="2000" spc="-25">
                <a:latin typeface="Microsoft JhengHei"/>
                <a:cs typeface="Microsoft JhengHei"/>
              </a:rPr>
              <a:t>條規</a:t>
            </a:r>
            <a:r>
              <a:rPr dirty="0" sz="2000" spc="-25">
                <a:latin typeface="Microsoft JhengHei"/>
                <a:cs typeface="Microsoft JhengHei"/>
              </a:rPr>
              <a:t>	</a:t>
            </a:r>
            <a:r>
              <a:rPr dirty="0" sz="2000" spc="25">
                <a:latin typeface="Microsoft JhengHei"/>
                <a:cs typeface="Microsoft JhengHei"/>
              </a:rPr>
              <a:t>定  請認證為動物醫事助理。於依本辦法第</a:t>
            </a:r>
            <a:r>
              <a:rPr dirty="0" sz="2000" spc="-20">
                <a:latin typeface="Microsoft JhengHei"/>
                <a:cs typeface="Microsoft JhengHei"/>
              </a:rPr>
              <a:t>5</a:t>
            </a:r>
            <a:r>
              <a:rPr dirty="0" sz="2000" spc="5">
                <a:latin typeface="Microsoft JhengHei"/>
                <a:cs typeface="Microsoft JhengHei"/>
              </a:rPr>
              <a:t>條規定重新  請者，應重新經認證機構之能力檢定測</a:t>
            </a:r>
            <a:r>
              <a:rPr dirty="0" sz="2000" spc="5">
                <a:latin typeface="Microsoft JhengHei"/>
                <a:cs typeface="Microsoft JhengHei"/>
              </a:rPr>
              <a:t>	</a:t>
            </a:r>
            <a:r>
              <a:rPr dirty="0" sz="2000" spc="-10">
                <a:latin typeface="Microsoft JhengHei"/>
                <a:cs typeface="Microsoft JhengHei"/>
              </a:rPr>
              <a:t>驗合格，始得為之。</a:t>
            </a:r>
            <a:endParaRPr sz="2000">
              <a:latin typeface="Microsoft JhengHei"/>
              <a:cs typeface="Microsoft JhengHe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6563" y="604637"/>
            <a:ext cx="273050" cy="54165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0"/>
              </a:spcBef>
            </a:pPr>
            <a:r>
              <a:rPr dirty="0" sz="3200" spc="-50" b="1">
                <a:latin typeface="Microsoft JhengHei"/>
                <a:cs typeface="Microsoft JhengHei"/>
              </a:rPr>
              <a:t>C</a:t>
            </a:r>
            <a:endParaRPr sz="3200">
              <a:latin typeface="Microsoft JhengHei"/>
              <a:cs typeface="Microsoft JhengHei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0" y="365759"/>
            <a:ext cx="12192000" cy="1053465"/>
            <a:chOff x="0" y="365759"/>
            <a:chExt cx="12192000" cy="1053465"/>
          </a:xfrm>
        </p:grpSpPr>
        <p:sp>
          <p:nvSpPr>
            <p:cNvPr id="11" name="object 11" descr=""/>
            <p:cNvSpPr/>
            <p:nvPr/>
          </p:nvSpPr>
          <p:spPr>
            <a:xfrm>
              <a:off x="446531" y="365759"/>
              <a:ext cx="11745595" cy="1053465"/>
            </a:xfrm>
            <a:custGeom>
              <a:avLst/>
              <a:gdLst/>
              <a:ahLst/>
              <a:cxnLst/>
              <a:rect l="l" t="t" r="r" b="b"/>
              <a:pathLst>
                <a:path w="11745595" h="1053465">
                  <a:moveTo>
                    <a:pt x="0" y="1053084"/>
                  </a:moveTo>
                  <a:lnTo>
                    <a:pt x="11745468" y="1053084"/>
                  </a:lnTo>
                  <a:lnTo>
                    <a:pt x="11745468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0" y="365759"/>
              <a:ext cx="447040" cy="1053465"/>
            </a:xfrm>
            <a:custGeom>
              <a:avLst/>
              <a:gdLst/>
              <a:ahLst/>
              <a:cxnLst/>
              <a:rect l="l" t="t" r="r" b="b"/>
              <a:pathLst>
                <a:path w="447040" h="1053465">
                  <a:moveTo>
                    <a:pt x="44653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446531" y="1053084"/>
                  </a:lnTo>
                  <a:lnTo>
                    <a:pt x="446531" y="0"/>
                  </a:lnTo>
                  <a:close/>
                </a:path>
              </a:pathLst>
            </a:custGeom>
            <a:solidFill>
              <a:srgbClr val="E9C46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3" name="object 13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1697735"/>
            <a:ext cx="838199" cy="955548"/>
          </a:xfrm>
          <a:prstGeom prst="rect">
            <a:avLst/>
          </a:prstGeom>
        </p:spPr>
      </p:pic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48463" y="567004"/>
            <a:ext cx="276479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488950" algn="l"/>
              </a:tabLst>
            </a:pPr>
            <a:r>
              <a:rPr dirty="0" baseline="13020" sz="4800" spc="-75"/>
              <a:t>C</a:t>
            </a:r>
            <a:r>
              <a:rPr dirty="0" baseline="13020" sz="4800"/>
              <a:t>	</a:t>
            </a:r>
            <a:r>
              <a:rPr dirty="0" sz="4400" spc="-20"/>
              <a:t>常見問答</a:t>
            </a:r>
            <a:endParaRPr sz="4400"/>
          </a:p>
        </p:txBody>
      </p:sp>
      <p:sp>
        <p:nvSpPr>
          <p:cNvPr id="15" name="object 15" descr=""/>
          <p:cNvSpPr/>
          <p:nvPr/>
        </p:nvSpPr>
        <p:spPr>
          <a:xfrm>
            <a:off x="0" y="2807207"/>
            <a:ext cx="12192000" cy="215265"/>
          </a:xfrm>
          <a:custGeom>
            <a:avLst/>
            <a:gdLst/>
            <a:ahLst/>
            <a:cxnLst/>
            <a:rect l="l" t="t" r="r" b="b"/>
            <a:pathLst>
              <a:path w="12192000" h="215264">
                <a:moveTo>
                  <a:pt x="12192000" y="0"/>
                </a:moveTo>
                <a:lnTo>
                  <a:pt x="0" y="0"/>
                </a:lnTo>
                <a:lnTo>
                  <a:pt x="0" y="214884"/>
                </a:lnTo>
                <a:lnTo>
                  <a:pt x="12192000" y="214884"/>
                </a:lnTo>
                <a:lnTo>
                  <a:pt x="12192000" y="0"/>
                </a:lnTo>
                <a:close/>
              </a:path>
            </a:pathLst>
          </a:custGeom>
          <a:solidFill>
            <a:srgbClr val="E9C46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6" name="object 1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962131" y="5609842"/>
            <a:ext cx="1229868" cy="1229866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01853" y="1582038"/>
            <a:ext cx="11660505" cy="3104515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479425" marR="5080">
              <a:lnSpc>
                <a:spcPts val="4320"/>
              </a:lnSpc>
              <a:spcBef>
                <a:spcPts val="640"/>
              </a:spcBef>
            </a:pPr>
            <a:r>
              <a:rPr dirty="0" sz="4000" spc="-40" b="1">
                <a:latin typeface="Microsoft JhengHei"/>
                <a:cs typeface="Microsoft JhengHei"/>
              </a:rPr>
              <a:t>請問，若動物醫事助理</a:t>
            </a:r>
            <a:r>
              <a:rPr dirty="0" sz="4000" spc="-40" b="1">
                <a:solidFill>
                  <a:srgbClr val="2A9D8F"/>
                </a:solidFill>
                <a:latin typeface="Microsoft JhengHei"/>
                <a:cs typeface="Microsoft JhengHei"/>
              </a:rPr>
              <a:t>不擔任</a:t>
            </a:r>
            <a:r>
              <a:rPr dirty="0" sz="4000" spc="-45" b="1">
                <a:latin typeface="Microsoft JhengHei"/>
                <a:cs typeface="Microsoft JhengHei"/>
              </a:rPr>
              <a:t>助理或變更任職獸醫診療機構時，應如何辦理異動？</a:t>
            </a:r>
            <a:endParaRPr sz="4000">
              <a:latin typeface="Microsoft JhengHei"/>
              <a:cs typeface="Microsoft JhengHei"/>
            </a:endParaRPr>
          </a:p>
          <a:p>
            <a:pPr marL="241300" marR="195580" indent="-228600">
              <a:lnSpc>
                <a:spcPct val="90000"/>
              </a:lnSpc>
              <a:spcBef>
                <a:spcPts val="469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20">
                <a:latin typeface="Microsoft JhengHei"/>
                <a:cs typeface="Microsoft JhengHei"/>
              </a:rPr>
              <a:t>應依動物醫事助理認證及認證機構認可辦法第</a:t>
            </a:r>
            <a:r>
              <a:rPr dirty="0" sz="3200">
                <a:latin typeface="Microsoft JhengHei"/>
                <a:cs typeface="Microsoft JhengHei"/>
              </a:rPr>
              <a:t>8</a:t>
            </a:r>
            <a:r>
              <a:rPr dirty="0" sz="3200" spc="-20">
                <a:latin typeface="Microsoft JhengHei"/>
                <a:cs typeface="Microsoft JhengHei"/>
              </a:rPr>
              <a:t>條規定，於事實</a:t>
            </a:r>
            <a:r>
              <a:rPr dirty="0" sz="3200">
                <a:latin typeface="Microsoft JhengHei"/>
                <a:cs typeface="Microsoft JhengHei"/>
              </a:rPr>
              <a:t>發生日起</a:t>
            </a:r>
            <a:r>
              <a:rPr dirty="0" sz="3200" spc="-30" b="1">
                <a:solidFill>
                  <a:srgbClr val="2A9D8F"/>
                </a:solidFill>
                <a:latin typeface="Microsoft JhengHei"/>
                <a:cs typeface="Microsoft JhengHei"/>
              </a:rPr>
              <a:t>30</a:t>
            </a:r>
            <a:r>
              <a:rPr dirty="0" sz="3200" b="1">
                <a:solidFill>
                  <a:srgbClr val="2A9D8F"/>
                </a:solidFill>
                <a:latin typeface="Microsoft JhengHei"/>
                <a:cs typeface="Microsoft JhengHei"/>
              </a:rPr>
              <a:t>日</a:t>
            </a:r>
            <a:r>
              <a:rPr dirty="0" sz="3200">
                <a:latin typeface="Microsoft JhengHei"/>
                <a:cs typeface="Microsoft JhengHei"/>
              </a:rPr>
              <a:t>內，</a:t>
            </a:r>
            <a:r>
              <a:rPr dirty="0" sz="3200" spc="-10" b="1">
                <a:solidFill>
                  <a:srgbClr val="2A9D8F"/>
                </a:solidFill>
                <a:latin typeface="Microsoft JhengHei"/>
                <a:cs typeface="Microsoft JhengHei"/>
              </a:rPr>
              <a:t>向認證機構申請辦理變更及換發識別證</a:t>
            </a:r>
            <a:r>
              <a:rPr dirty="0" sz="3200" spc="-35">
                <a:latin typeface="Microsoft JhengHei"/>
                <a:cs typeface="Microsoft JhengHei"/>
              </a:rPr>
              <a:t>，並</a:t>
            </a:r>
            <a:r>
              <a:rPr dirty="0" sz="3200" spc="-15">
                <a:latin typeface="Microsoft JhengHei"/>
                <a:cs typeface="Microsoft JhengHei"/>
              </a:rPr>
              <a:t>由認證機構通知所在地獸醫師公會。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6563" y="604637"/>
            <a:ext cx="273050" cy="54165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0"/>
              </a:spcBef>
            </a:pPr>
            <a:r>
              <a:rPr dirty="0" sz="3200" spc="-50" b="1">
                <a:latin typeface="Microsoft JhengHei"/>
                <a:cs typeface="Microsoft JhengHei"/>
              </a:rPr>
              <a:t>C</a:t>
            </a:r>
            <a:endParaRPr sz="3200">
              <a:latin typeface="Microsoft JhengHei"/>
              <a:cs typeface="Microsoft JhengHei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0" y="365759"/>
            <a:ext cx="12192000" cy="1053465"/>
            <a:chOff x="0" y="365759"/>
            <a:chExt cx="12192000" cy="1053465"/>
          </a:xfrm>
        </p:grpSpPr>
        <p:sp>
          <p:nvSpPr>
            <p:cNvPr id="5" name="object 5" descr=""/>
            <p:cNvSpPr/>
            <p:nvPr/>
          </p:nvSpPr>
          <p:spPr>
            <a:xfrm>
              <a:off x="446531" y="365759"/>
              <a:ext cx="11745595" cy="1053465"/>
            </a:xfrm>
            <a:custGeom>
              <a:avLst/>
              <a:gdLst/>
              <a:ahLst/>
              <a:cxnLst/>
              <a:rect l="l" t="t" r="r" b="b"/>
              <a:pathLst>
                <a:path w="11745595" h="1053465">
                  <a:moveTo>
                    <a:pt x="0" y="1053084"/>
                  </a:moveTo>
                  <a:lnTo>
                    <a:pt x="11745468" y="1053084"/>
                  </a:lnTo>
                  <a:lnTo>
                    <a:pt x="11745468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0" y="365759"/>
              <a:ext cx="447040" cy="1053465"/>
            </a:xfrm>
            <a:custGeom>
              <a:avLst/>
              <a:gdLst/>
              <a:ahLst/>
              <a:cxnLst/>
              <a:rect l="l" t="t" r="r" b="b"/>
              <a:pathLst>
                <a:path w="447040" h="1053465">
                  <a:moveTo>
                    <a:pt x="44653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446531" y="1053084"/>
                  </a:lnTo>
                  <a:lnTo>
                    <a:pt x="446531" y="0"/>
                  </a:lnTo>
                  <a:close/>
                </a:path>
              </a:pathLst>
            </a:custGeom>
            <a:solidFill>
              <a:srgbClr val="E9C46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97735"/>
            <a:ext cx="838199" cy="955548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8463" y="567004"/>
            <a:ext cx="276479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488950" algn="l"/>
              </a:tabLst>
            </a:pPr>
            <a:r>
              <a:rPr dirty="0" baseline="13020" sz="4800" spc="-75"/>
              <a:t>C</a:t>
            </a:r>
            <a:r>
              <a:rPr dirty="0" baseline="13020" sz="4800"/>
              <a:t>	</a:t>
            </a:r>
            <a:r>
              <a:rPr dirty="0" sz="4400" spc="-20"/>
              <a:t>常見問答</a:t>
            </a:r>
            <a:endParaRPr sz="4400"/>
          </a:p>
        </p:txBody>
      </p:sp>
      <p:sp>
        <p:nvSpPr>
          <p:cNvPr id="9" name="object 9" descr=""/>
          <p:cNvSpPr/>
          <p:nvPr/>
        </p:nvSpPr>
        <p:spPr>
          <a:xfrm>
            <a:off x="0" y="2807207"/>
            <a:ext cx="12192000" cy="215265"/>
          </a:xfrm>
          <a:custGeom>
            <a:avLst/>
            <a:gdLst/>
            <a:ahLst/>
            <a:cxnLst/>
            <a:rect l="l" t="t" r="r" b="b"/>
            <a:pathLst>
              <a:path w="12192000" h="215264">
                <a:moveTo>
                  <a:pt x="12192000" y="0"/>
                </a:moveTo>
                <a:lnTo>
                  <a:pt x="0" y="0"/>
                </a:lnTo>
                <a:lnTo>
                  <a:pt x="0" y="214884"/>
                </a:lnTo>
                <a:lnTo>
                  <a:pt x="12192000" y="214884"/>
                </a:lnTo>
                <a:lnTo>
                  <a:pt x="12192000" y="0"/>
                </a:lnTo>
                <a:close/>
              </a:path>
            </a:pathLst>
          </a:custGeom>
          <a:solidFill>
            <a:srgbClr val="E9C46A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40159" y="3377691"/>
            <a:ext cx="304800" cy="355599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301853" y="1582038"/>
            <a:ext cx="11531600" cy="3104515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479425" marR="282575">
              <a:lnSpc>
                <a:spcPts val="4320"/>
              </a:lnSpc>
              <a:spcBef>
                <a:spcPts val="640"/>
              </a:spcBef>
            </a:pPr>
            <a:r>
              <a:rPr dirty="0" sz="4000" spc="-40" b="1">
                <a:latin typeface="Microsoft JhengHei"/>
                <a:cs typeface="Microsoft JhengHei"/>
              </a:rPr>
              <a:t>請問，合格證書</a:t>
            </a:r>
            <a:r>
              <a:rPr dirty="0" sz="4000" spc="-45" b="1">
                <a:solidFill>
                  <a:srgbClr val="2A9D8F"/>
                </a:solidFill>
                <a:latin typeface="Microsoft JhengHei"/>
                <a:cs typeface="Microsoft JhengHei"/>
              </a:rPr>
              <a:t>逾有效期間</a:t>
            </a:r>
            <a:r>
              <a:rPr dirty="0" sz="4000" spc="-30" b="1">
                <a:solidFill>
                  <a:srgbClr val="2A9D8F"/>
                </a:solidFill>
                <a:latin typeface="Microsoft JhengHei"/>
                <a:cs typeface="Microsoft JhengHei"/>
              </a:rPr>
              <a:t>90</a:t>
            </a:r>
            <a:r>
              <a:rPr dirty="0" sz="4000" spc="-40" b="1">
                <a:solidFill>
                  <a:srgbClr val="2A9D8F"/>
                </a:solidFill>
                <a:latin typeface="Microsoft JhengHei"/>
                <a:cs typeface="Microsoft JhengHei"/>
              </a:rPr>
              <a:t>日，未申請更新</a:t>
            </a:r>
            <a:r>
              <a:rPr dirty="0" sz="4000" spc="-50" b="1">
                <a:latin typeface="Microsoft JhengHei"/>
                <a:cs typeface="Microsoft JhengHei"/>
              </a:rPr>
              <a:t>或</a:t>
            </a:r>
            <a:r>
              <a:rPr dirty="0" sz="4000" spc="-45" b="1">
                <a:latin typeface="Microsoft JhengHei"/>
                <a:cs typeface="Microsoft JhengHei"/>
              </a:rPr>
              <a:t>未完成繼續教育者，其證書效力為何？</a:t>
            </a:r>
            <a:endParaRPr sz="4000">
              <a:latin typeface="Microsoft JhengHei"/>
              <a:cs typeface="Microsoft JhengHei"/>
            </a:endParaRPr>
          </a:p>
          <a:p>
            <a:pPr marL="241300" marR="5080" indent="-228600">
              <a:lnSpc>
                <a:spcPct val="90000"/>
              </a:lnSpc>
              <a:spcBef>
                <a:spcPts val="469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10">
                <a:latin typeface="Microsoft JhengHei"/>
                <a:cs typeface="Microsoft JhengHei"/>
              </a:rPr>
              <a:t>依據本辦法第</a:t>
            </a:r>
            <a:r>
              <a:rPr dirty="0" sz="3200">
                <a:latin typeface="Microsoft JhengHei"/>
                <a:cs typeface="Microsoft JhengHei"/>
              </a:rPr>
              <a:t>7</a:t>
            </a:r>
            <a:r>
              <a:rPr dirty="0" sz="3200" spc="-20">
                <a:latin typeface="Microsoft JhengHei"/>
                <a:cs typeface="Microsoft JhengHei"/>
              </a:rPr>
              <a:t>條，合格證書逾有效期間</a:t>
            </a:r>
            <a:r>
              <a:rPr dirty="0" sz="3200" spc="-15">
                <a:latin typeface="Microsoft JhengHei"/>
                <a:cs typeface="Microsoft JhengHei"/>
              </a:rPr>
              <a:t>90</a:t>
            </a:r>
            <a:r>
              <a:rPr dirty="0" sz="3200" spc="-10">
                <a:latin typeface="Microsoft JhengHei"/>
                <a:cs typeface="Microsoft JhengHei"/>
              </a:rPr>
              <a:t>日，仍未</a:t>
            </a:r>
            <a:r>
              <a:rPr dirty="0" sz="3200" spc="-20">
                <a:latin typeface="Microsoft JhengHei"/>
                <a:cs typeface="Microsoft JhengHei"/>
              </a:rPr>
              <a:t>請更新或</a:t>
            </a:r>
            <a:r>
              <a:rPr dirty="0" sz="3200">
                <a:latin typeface="Microsoft JhengHei"/>
                <a:cs typeface="Microsoft JhengHei"/>
              </a:rPr>
              <a:t>未完成繼續教育</a:t>
            </a:r>
            <a:r>
              <a:rPr dirty="0" sz="3200" spc="-10">
                <a:latin typeface="Microsoft JhengHei"/>
                <a:cs typeface="Microsoft JhengHei"/>
              </a:rPr>
              <a:t>15</a:t>
            </a:r>
            <a:r>
              <a:rPr dirty="0" sz="3200" spc="-5">
                <a:latin typeface="Microsoft JhengHei"/>
                <a:cs typeface="Microsoft JhengHei"/>
              </a:rPr>
              <a:t>小時者，應</a:t>
            </a:r>
            <a:r>
              <a:rPr dirty="0" sz="3200" b="1">
                <a:solidFill>
                  <a:srgbClr val="2A9D8F"/>
                </a:solidFill>
                <a:latin typeface="Microsoft JhengHei"/>
                <a:cs typeface="Microsoft JhengHei"/>
              </a:rPr>
              <a:t>重新</a:t>
            </a:r>
            <a:r>
              <a:rPr dirty="0" sz="3200" spc="-15" b="1">
                <a:latin typeface="Microsoft JhengHei"/>
                <a:cs typeface="Microsoft JhengHei"/>
              </a:rPr>
              <a:t>經認證機構之</a:t>
            </a:r>
            <a:r>
              <a:rPr dirty="0" sz="3200" spc="-25" b="1">
                <a:solidFill>
                  <a:srgbClr val="2A9D8F"/>
                </a:solidFill>
                <a:latin typeface="Microsoft JhengHei"/>
                <a:cs typeface="Microsoft JhengHei"/>
              </a:rPr>
              <a:t>能力檢定測驗</a:t>
            </a:r>
            <a:r>
              <a:rPr dirty="0" sz="3200" b="1">
                <a:solidFill>
                  <a:srgbClr val="2A9D8F"/>
                </a:solidFill>
                <a:latin typeface="Microsoft JhengHei"/>
                <a:cs typeface="Microsoft JhengHei"/>
              </a:rPr>
              <a:t>合格</a:t>
            </a:r>
            <a:r>
              <a:rPr dirty="0" sz="3200" spc="-5" b="1">
                <a:latin typeface="Microsoft JhengHei"/>
                <a:cs typeface="Microsoft JhengHei"/>
              </a:rPr>
              <a:t>，始得依辦法第</a:t>
            </a:r>
            <a:r>
              <a:rPr dirty="0" sz="3200" spc="-30" b="1">
                <a:latin typeface="Microsoft JhengHei"/>
                <a:cs typeface="Microsoft JhengHei"/>
              </a:rPr>
              <a:t>5</a:t>
            </a:r>
            <a:r>
              <a:rPr dirty="0" sz="3200" b="1">
                <a:latin typeface="Microsoft JhengHei"/>
                <a:cs typeface="Microsoft JhengHei"/>
              </a:rPr>
              <a:t>條第</a:t>
            </a:r>
            <a:r>
              <a:rPr dirty="0" sz="3200" spc="-30" b="1">
                <a:latin typeface="Microsoft JhengHei"/>
                <a:cs typeface="Microsoft JhengHei"/>
              </a:rPr>
              <a:t>1</a:t>
            </a:r>
            <a:r>
              <a:rPr dirty="0" sz="3200" spc="-15" b="1">
                <a:latin typeface="Microsoft JhengHei"/>
                <a:cs typeface="Microsoft JhengHei"/>
              </a:rPr>
              <a:t>項申請認證為動物醫事助理</a:t>
            </a:r>
            <a:r>
              <a:rPr dirty="0" sz="3200" spc="-50">
                <a:latin typeface="Microsoft JhengHei"/>
                <a:cs typeface="Microsoft JhengHei"/>
              </a:rPr>
              <a:t>。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6563" y="604637"/>
            <a:ext cx="273050" cy="54165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0"/>
              </a:spcBef>
            </a:pPr>
            <a:r>
              <a:rPr dirty="0" sz="3200" spc="-50" b="1">
                <a:latin typeface="Microsoft JhengHei"/>
                <a:cs typeface="Microsoft JhengHei"/>
              </a:rPr>
              <a:t>C</a:t>
            </a:r>
            <a:endParaRPr sz="3200">
              <a:latin typeface="Microsoft JhengHei"/>
              <a:cs typeface="Microsoft JhengHei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0" y="365759"/>
            <a:ext cx="12192000" cy="1053465"/>
            <a:chOff x="0" y="365759"/>
            <a:chExt cx="12192000" cy="1053465"/>
          </a:xfrm>
        </p:grpSpPr>
        <p:sp>
          <p:nvSpPr>
            <p:cNvPr id="6" name="object 6" descr=""/>
            <p:cNvSpPr/>
            <p:nvPr/>
          </p:nvSpPr>
          <p:spPr>
            <a:xfrm>
              <a:off x="446531" y="365759"/>
              <a:ext cx="11745595" cy="1053465"/>
            </a:xfrm>
            <a:custGeom>
              <a:avLst/>
              <a:gdLst/>
              <a:ahLst/>
              <a:cxnLst/>
              <a:rect l="l" t="t" r="r" b="b"/>
              <a:pathLst>
                <a:path w="11745595" h="1053465">
                  <a:moveTo>
                    <a:pt x="0" y="1053084"/>
                  </a:moveTo>
                  <a:lnTo>
                    <a:pt x="11745468" y="1053084"/>
                  </a:lnTo>
                  <a:lnTo>
                    <a:pt x="11745468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0" y="365759"/>
              <a:ext cx="447040" cy="1053465"/>
            </a:xfrm>
            <a:custGeom>
              <a:avLst/>
              <a:gdLst/>
              <a:ahLst/>
              <a:cxnLst/>
              <a:rect l="l" t="t" r="r" b="b"/>
              <a:pathLst>
                <a:path w="447040" h="1053465">
                  <a:moveTo>
                    <a:pt x="44653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446531" y="1053084"/>
                  </a:lnTo>
                  <a:lnTo>
                    <a:pt x="446531" y="0"/>
                  </a:lnTo>
                  <a:close/>
                </a:path>
              </a:pathLst>
            </a:custGeom>
            <a:solidFill>
              <a:srgbClr val="E9C46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697735"/>
            <a:ext cx="838199" cy="955548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8463" y="567004"/>
            <a:ext cx="276479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488950" algn="l"/>
              </a:tabLst>
            </a:pPr>
            <a:r>
              <a:rPr dirty="0" baseline="13020" sz="4800" spc="-75"/>
              <a:t>C</a:t>
            </a:r>
            <a:r>
              <a:rPr dirty="0" baseline="13020" sz="4800"/>
              <a:t>	</a:t>
            </a:r>
            <a:r>
              <a:rPr dirty="0" sz="4400" spc="-20"/>
              <a:t>常見問答</a:t>
            </a:r>
            <a:endParaRPr sz="4400"/>
          </a:p>
        </p:txBody>
      </p:sp>
      <p:sp>
        <p:nvSpPr>
          <p:cNvPr id="10" name="object 10" descr=""/>
          <p:cNvSpPr/>
          <p:nvPr/>
        </p:nvSpPr>
        <p:spPr>
          <a:xfrm>
            <a:off x="0" y="2807207"/>
            <a:ext cx="12192000" cy="215265"/>
          </a:xfrm>
          <a:custGeom>
            <a:avLst/>
            <a:gdLst/>
            <a:ahLst/>
            <a:cxnLst/>
            <a:rect l="l" t="t" r="r" b="b"/>
            <a:pathLst>
              <a:path w="12192000" h="215264">
                <a:moveTo>
                  <a:pt x="12192000" y="0"/>
                </a:moveTo>
                <a:lnTo>
                  <a:pt x="0" y="0"/>
                </a:lnTo>
                <a:lnTo>
                  <a:pt x="0" y="214884"/>
                </a:lnTo>
                <a:lnTo>
                  <a:pt x="12192000" y="214884"/>
                </a:lnTo>
                <a:lnTo>
                  <a:pt x="12192000" y="0"/>
                </a:lnTo>
                <a:close/>
              </a:path>
            </a:pathLst>
          </a:custGeom>
          <a:solidFill>
            <a:srgbClr val="E9C46A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3953" y="5699404"/>
            <a:ext cx="304800" cy="35560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301853" y="1582038"/>
            <a:ext cx="11660505" cy="4548505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479425" marR="5080">
              <a:lnSpc>
                <a:spcPts val="4320"/>
              </a:lnSpc>
              <a:spcBef>
                <a:spcPts val="640"/>
              </a:spcBef>
            </a:pPr>
            <a:r>
              <a:rPr dirty="0" sz="4000" spc="-40" b="1">
                <a:latin typeface="Microsoft JhengHei"/>
                <a:cs typeface="Microsoft JhengHei"/>
              </a:rPr>
              <a:t>請問，動物醫事助理是否一定須要</a:t>
            </a:r>
            <a:r>
              <a:rPr dirty="0" sz="4000" spc="-45" b="1">
                <a:solidFill>
                  <a:srgbClr val="2A9D8F"/>
                </a:solidFill>
                <a:latin typeface="Microsoft JhengHei"/>
                <a:cs typeface="Microsoft JhengHei"/>
              </a:rPr>
              <a:t>受獸醫診療機構</a:t>
            </a:r>
            <a:r>
              <a:rPr dirty="0" sz="4000" spc="-40" b="1">
                <a:solidFill>
                  <a:srgbClr val="2A9D8F"/>
                </a:solidFill>
                <a:latin typeface="Microsoft JhengHei"/>
                <a:cs typeface="Microsoft JhengHei"/>
              </a:rPr>
              <a:t>聘請</a:t>
            </a:r>
            <a:r>
              <a:rPr dirty="0" sz="4000" spc="-50" b="1">
                <a:latin typeface="Microsoft JhengHei"/>
                <a:cs typeface="Microsoft JhengHei"/>
              </a:rPr>
              <a:t>？</a:t>
            </a:r>
            <a:endParaRPr sz="4000">
              <a:latin typeface="Microsoft JhengHei"/>
              <a:cs typeface="Microsoft JhengHei"/>
            </a:endParaRPr>
          </a:p>
          <a:p>
            <a:pPr marL="241300" marR="27305" indent="-228600">
              <a:lnSpc>
                <a:spcPct val="90000"/>
              </a:lnSpc>
              <a:spcBef>
                <a:spcPts val="469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10">
                <a:latin typeface="Microsoft JhengHei"/>
                <a:cs typeface="Microsoft JhengHei"/>
              </a:rPr>
              <a:t>依據本辦法第</a:t>
            </a:r>
            <a:r>
              <a:rPr dirty="0" sz="3200">
                <a:latin typeface="Microsoft JhengHei"/>
                <a:cs typeface="Microsoft JhengHei"/>
              </a:rPr>
              <a:t>2</a:t>
            </a:r>
            <a:r>
              <a:rPr dirty="0" sz="3200" spc="-25">
                <a:latin typeface="Microsoft JhengHei"/>
                <a:cs typeface="Microsoft JhengHei"/>
              </a:rPr>
              <a:t>條，動物醫事助理經認證機構認證合格，發給合</a:t>
            </a:r>
            <a:r>
              <a:rPr dirty="0" sz="3200" spc="-20">
                <a:latin typeface="Microsoft JhengHei"/>
                <a:cs typeface="Microsoft JhengHei"/>
              </a:rPr>
              <a:t>格證書，並完成登錄及領得識別證，始得於獸醫診療機構在獸醫</a:t>
            </a:r>
            <a:r>
              <a:rPr dirty="0" sz="3200" spc="-10">
                <a:latin typeface="Microsoft JhengHei"/>
                <a:cs typeface="Microsoft JhengHei"/>
              </a:rPr>
              <a:t>師指導下協助執行獸醫師業務。</a:t>
            </a:r>
            <a:endParaRPr sz="3200">
              <a:latin typeface="Microsoft JhengHei"/>
              <a:cs typeface="Microsoft JhengHei"/>
            </a:endParaRPr>
          </a:p>
          <a:p>
            <a:pPr marL="241300" marR="25400" indent="-228600">
              <a:lnSpc>
                <a:spcPts val="3460"/>
              </a:lnSpc>
              <a:spcBef>
                <a:spcPts val="104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10">
                <a:latin typeface="Microsoft JhengHei"/>
                <a:cs typeface="Microsoft JhengHei"/>
              </a:rPr>
              <a:t>爰此，</a:t>
            </a:r>
            <a:r>
              <a:rPr dirty="0" sz="3200" spc="-25" b="1">
                <a:solidFill>
                  <a:srgbClr val="2A9D8F"/>
                </a:solidFill>
                <a:latin typeface="Microsoft JhengHei"/>
                <a:cs typeface="Microsoft JhengHei"/>
              </a:rPr>
              <a:t>動物醫事助理倘在獸醫師指導下協助執行獸醫師業務則應</a:t>
            </a:r>
            <a:r>
              <a:rPr dirty="0" sz="3200" b="1">
                <a:solidFill>
                  <a:srgbClr val="2A9D8F"/>
                </a:solidFill>
                <a:latin typeface="Microsoft JhengHei"/>
                <a:cs typeface="Microsoft JhengHei"/>
              </a:rPr>
              <a:t>受獸醫診療機構聘請</a:t>
            </a:r>
            <a:r>
              <a:rPr dirty="0" sz="3200" spc="-15">
                <a:latin typeface="Microsoft JhengHei"/>
                <a:cs typeface="Microsoft JhengHei"/>
              </a:rPr>
              <a:t>，並須依本辦法第</a:t>
            </a:r>
            <a:r>
              <a:rPr dirty="0" sz="3200">
                <a:latin typeface="Microsoft JhengHei"/>
                <a:cs typeface="Microsoft JhengHei"/>
              </a:rPr>
              <a:t>8</a:t>
            </a:r>
            <a:r>
              <a:rPr dirty="0" sz="3200" spc="-10">
                <a:latin typeface="Microsoft JhengHei"/>
                <a:cs typeface="Microsoft JhengHei"/>
              </a:rPr>
              <a:t>條第1</a:t>
            </a:r>
            <a:r>
              <a:rPr dirty="0" sz="3200" spc="-15">
                <a:latin typeface="Microsoft JhengHei"/>
                <a:cs typeface="Microsoft JhengHei"/>
              </a:rPr>
              <a:t>項，向認證機構</a:t>
            </a:r>
            <a:endParaRPr sz="3200">
              <a:latin typeface="Microsoft JhengHei"/>
              <a:cs typeface="Microsoft JhengHei"/>
            </a:endParaRPr>
          </a:p>
          <a:p>
            <a:pPr marL="647700">
              <a:lnSpc>
                <a:spcPts val="3400"/>
              </a:lnSpc>
            </a:pPr>
            <a:r>
              <a:rPr dirty="0" sz="3200" spc="-20">
                <a:latin typeface="Microsoft JhengHei"/>
                <a:cs typeface="Microsoft JhengHei"/>
              </a:rPr>
              <a:t>請登錄，領得識別證後，始得協助執行獸醫師業務。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6563" y="604637"/>
            <a:ext cx="273050" cy="54165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0"/>
              </a:spcBef>
            </a:pPr>
            <a:r>
              <a:rPr dirty="0" sz="3200" spc="-50" b="1">
                <a:latin typeface="Microsoft JhengHei"/>
                <a:cs typeface="Microsoft JhengHei"/>
              </a:rPr>
              <a:t>C</a:t>
            </a:r>
            <a:endParaRPr sz="3200">
              <a:latin typeface="Microsoft JhengHei"/>
              <a:cs typeface="Microsoft JhengHei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0" y="365759"/>
            <a:ext cx="12192000" cy="1053465"/>
            <a:chOff x="0" y="365759"/>
            <a:chExt cx="12192000" cy="1053465"/>
          </a:xfrm>
        </p:grpSpPr>
        <p:sp>
          <p:nvSpPr>
            <p:cNvPr id="6" name="object 6" descr=""/>
            <p:cNvSpPr/>
            <p:nvPr/>
          </p:nvSpPr>
          <p:spPr>
            <a:xfrm>
              <a:off x="446531" y="365759"/>
              <a:ext cx="11745595" cy="1053465"/>
            </a:xfrm>
            <a:custGeom>
              <a:avLst/>
              <a:gdLst/>
              <a:ahLst/>
              <a:cxnLst/>
              <a:rect l="l" t="t" r="r" b="b"/>
              <a:pathLst>
                <a:path w="11745595" h="1053465">
                  <a:moveTo>
                    <a:pt x="0" y="1053084"/>
                  </a:moveTo>
                  <a:lnTo>
                    <a:pt x="11745468" y="1053084"/>
                  </a:lnTo>
                  <a:lnTo>
                    <a:pt x="11745468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0" y="365759"/>
              <a:ext cx="447040" cy="1053465"/>
            </a:xfrm>
            <a:custGeom>
              <a:avLst/>
              <a:gdLst/>
              <a:ahLst/>
              <a:cxnLst/>
              <a:rect l="l" t="t" r="r" b="b"/>
              <a:pathLst>
                <a:path w="447040" h="1053465">
                  <a:moveTo>
                    <a:pt x="44653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446531" y="1053084"/>
                  </a:lnTo>
                  <a:lnTo>
                    <a:pt x="446531" y="0"/>
                  </a:lnTo>
                  <a:close/>
                </a:path>
              </a:pathLst>
            </a:custGeom>
            <a:solidFill>
              <a:srgbClr val="E9C46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697735"/>
            <a:ext cx="838199" cy="955548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8463" y="567004"/>
            <a:ext cx="276479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488950" algn="l"/>
              </a:tabLst>
            </a:pPr>
            <a:r>
              <a:rPr dirty="0" baseline="13020" sz="4800" spc="-75"/>
              <a:t>C</a:t>
            </a:r>
            <a:r>
              <a:rPr dirty="0" baseline="13020" sz="4800"/>
              <a:t>	</a:t>
            </a:r>
            <a:r>
              <a:rPr dirty="0" sz="4400" spc="-20"/>
              <a:t>常見問答</a:t>
            </a:r>
            <a:endParaRPr sz="4400"/>
          </a:p>
        </p:txBody>
      </p:sp>
      <p:sp>
        <p:nvSpPr>
          <p:cNvPr id="10" name="object 10" descr=""/>
          <p:cNvSpPr/>
          <p:nvPr/>
        </p:nvSpPr>
        <p:spPr>
          <a:xfrm>
            <a:off x="0" y="2807207"/>
            <a:ext cx="12192000" cy="215265"/>
          </a:xfrm>
          <a:custGeom>
            <a:avLst/>
            <a:gdLst/>
            <a:ahLst/>
            <a:cxnLst/>
            <a:rect l="l" t="t" r="r" b="b"/>
            <a:pathLst>
              <a:path w="12192000" h="215264">
                <a:moveTo>
                  <a:pt x="12192000" y="0"/>
                </a:moveTo>
                <a:lnTo>
                  <a:pt x="0" y="0"/>
                </a:lnTo>
                <a:lnTo>
                  <a:pt x="0" y="214884"/>
                </a:lnTo>
                <a:lnTo>
                  <a:pt x="12192000" y="214884"/>
                </a:lnTo>
                <a:lnTo>
                  <a:pt x="12192000" y="0"/>
                </a:lnTo>
                <a:close/>
              </a:path>
            </a:pathLst>
          </a:custGeom>
          <a:solidFill>
            <a:srgbClr val="E9C46A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2807207"/>
            <a:ext cx="12192000" cy="2711450"/>
            <a:chOff x="0" y="2807207"/>
            <a:chExt cx="12192000" cy="2711450"/>
          </a:xfrm>
        </p:grpSpPr>
        <p:sp>
          <p:nvSpPr>
            <p:cNvPr id="3" name="object 3" descr=""/>
            <p:cNvSpPr/>
            <p:nvPr/>
          </p:nvSpPr>
          <p:spPr>
            <a:xfrm>
              <a:off x="0" y="3022091"/>
              <a:ext cx="12192000" cy="2496820"/>
            </a:xfrm>
            <a:custGeom>
              <a:avLst/>
              <a:gdLst/>
              <a:ahLst/>
              <a:cxnLst/>
              <a:rect l="l" t="t" r="r" b="b"/>
              <a:pathLst>
                <a:path w="12192000" h="2496820">
                  <a:moveTo>
                    <a:pt x="0" y="2496312"/>
                  </a:moveTo>
                  <a:lnTo>
                    <a:pt x="12192000" y="2496312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2496312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2807207"/>
              <a:ext cx="12192000" cy="215265"/>
            </a:xfrm>
            <a:custGeom>
              <a:avLst/>
              <a:gdLst/>
              <a:ahLst/>
              <a:cxnLst/>
              <a:rect l="l" t="t" r="r" b="b"/>
              <a:pathLst>
                <a:path w="12192000" h="215264">
                  <a:moveTo>
                    <a:pt x="12192000" y="0"/>
                  </a:moveTo>
                  <a:lnTo>
                    <a:pt x="0" y="0"/>
                  </a:lnTo>
                  <a:lnTo>
                    <a:pt x="0" y="214884"/>
                  </a:lnTo>
                  <a:lnTo>
                    <a:pt x="12192000" y="214884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9C46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0" y="4300727"/>
              <a:ext cx="12192000" cy="1104900"/>
            </a:xfrm>
            <a:custGeom>
              <a:avLst/>
              <a:gdLst/>
              <a:ahLst/>
              <a:cxnLst/>
              <a:rect l="l" t="t" r="r" b="b"/>
              <a:pathLst>
                <a:path w="12192000" h="1104900">
                  <a:moveTo>
                    <a:pt x="12038330" y="0"/>
                  </a:moveTo>
                  <a:lnTo>
                    <a:pt x="184150" y="0"/>
                  </a:lnTo>
                  <a:lnTo>
                    <a:pt x="135196" y="6576"/>
                  </a:lnTo>
                  <a:lnTo>
                    <a:pt x="91206" y="25136"/>
                  </a:lnTo>
                  <a:lnTo>
                    <a:pt x="53936" y="53927"/>
                  </a:lnTo>
                  <a:lnTo>
                    <a:pt x="25142" y="91195"/>
                  </a:lnTo>
                  <a:lnTo>
                    <a:pt x="6578" y="135187"/>
                  </a:lnTo>
                  <a:lnTo>
                    <a:pt x="0" y="184150"/>
                  </a:lnTo>
                  <a:lnTo>
                    <a:pt x="0" y="920750"/>
                  </a:lnTo>
                  <a:lnTo>
                    <a:pt x="6578" y="969712"/>
                  </a:lnTo>
                  <a:lnTo>
                    <a:pt x="25142" y="1013704"/>
                  </a:lnTo>
                  <a:lnTo>
                    <a:pt x="53936" y="1050972"/>
                  </a:lnTo>
                  <a:lnTo>
                    <a:pt x="91206" y="1079763"/>
                  </a:lnTo>
                  <a:lnTo>
                    <a:pt x="135196" y="1098323"/>
                  </a:lnTo>
                  <a:lnTo>
                    <a:pt x="184150" y="1104900"/>
                  </a:lnTo>
                  <a:lnTo>
                    <a:pt x="12038330" y="1104900"/>
                  </a:lnTo>
                  <a:lnTo>
                    <a:pt x="12087292" y="1098323"/>
                  </a:lnTo>
                  <a:lnTo>
                    <a:pt x="12131284" y="1079763"/>
                  </a:lnTo>
                  <a:lnTo>
                    <a:pt x="12168552" y="1050972"/>
                  </a:lnTo>
                  <a:lnTo>
                    <a:pt x="12192000" y="1020621"/>
                  </a:lnTo>
                  <a:lnTo>
                    <a:pt x="12192000" y="84278"/>
                  </a:lnTo>
                  <a:lnTo>
                    <a:pt x="12168552" y="53927"/>
                  </a:lnTo>
                  <a:lnTo>
                    <a:pt x="12131284" y="25136"/>
                  </a:lnTo>
                  <a:lnTo>
                    <a:pt x="12087292" y="6576"/>
                  </a:lnTo>
                  <a:lnTo>
                    <a:pt x="12038330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23444" y="4226051"/>
              <a:ext cx="1437640" cy="370840"/>
            </a:xfrm>
            <a:custGeom>
              <a:avLst/>
              <a:gdLst/>
              <a:ahLst/>
              <a:cxnLst/>
              <a:rect l="l" t="t" r="r" b="b"/>
              <a:pathLst>
                <a:path w="1437640" h="370839">
                  <a:moveTo>
                    <a:pt x="1375410" y="0"/>
                  </a:moveTo>
                  <a:lnTo>
                    <a:pt x="61721" y="0"/>
                  </a:lnTo>
                  <a:lnTo>
                    <a:pt x="37697" y="4857"/>
                  </a:lnTo>
                  <a:lnTo>
                    <a:pt x="18078" y="18097"/>
                  </a:lnTo>
                  <a:lnTo>
                    <a:pt x="4850" y="37718"/>
                  </a:lnTo>
                  <a:lnTo>
                    <a:pt x="0" y="61722"/>
                  </a:lnTo>
                  <a:lnTo>
                    <a:pt x="0" y="308610"/>
                  </a:lnTo>
                  <a:lnTo>
                    <a:pt x="4850" y="332613"/>
                  </a:lnTo>
                  <a:lnTo>
                    <a:pt x="18078" y="352234"/>
                  </a:lnTo>
                  <a:lnTo>
                    <a:pt x="37697" y="365474"/>
                  </a:lnTo>
                  <a:lnTo>
                    <a:pt x="61721" y="370331"/>
                  </a:lnTo>
                  <a:lnTo>
                    <a:pt x="1375410" y="370331"/>
                  </a:lnTo>
                  <a:lnTo>
                    <a:pt x="1399413" y="365474"/>
                  </a:lnTo>
                  <a:lnTo>
                    <a:pt x="1419034" y="352234"/>
                  </a:lnTo>
                  <a:lnTo>
                    <a:pt x="1432274" y="332613"/>
                  </a:lnTo>
                  <a:lnTo>
                    <a:pt x="1437132" y="308610"/>
                  </a:lnTo>
                  <a:lnTo>
                    <a:pt x="1437132" y="61722"/>
                  </a:lnTo>
                  <a:lnTo>
                    <a:pt x="1432274" y="37718"/>
                  </a:lnTo>
                  <a:lnTo>
                    <a:pt x="1419034" y="18097"/>
                  </a:lnTo>
                  <a:lnTo>
                    <a:pt x="1399413" y="4857"/>
                  </a:lnTo>
                  <a:lnTo>
                    <a:pt x="1375410" y="0"/>
                  </a:lnTo>
                  <a:close/>
                </a:path>
              </a:pathLst>
            </a:custGeom>
            <a:solidFill>
              <a:srgbClr val="E9C46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769112" y="1856358"/>
            <a:ext cx="1068705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40" b="1">
                <a:latin typeface="Microsoft JhengHei"/>
                <a:cs typeface="Microsoft JhengHei"/>
              </a:rPr>
              <a:t>請問，獸醫診療機構是否</a:t>
            </a:r>
            <a:r>
              <a:rPr dirty="0" sz="4000" spc="-40" b="1">
                <a:solidFill>
                  <a:srgbClr val="2A9D8F"/>
                </a:solidFill>
                <a:latin typeface="Microsoft JhengHei"/>
                <a:cs typeface="Microsoft JhengHei"/>
              </a:rPr>
              <a:t>須聘請動物醫事助理</a:t>
            </a:r>
            <a:r>
              <a:rPr dirty="0" sz="4000" spc="-50" b="1">
                <a:latin typeface="Microsoft JhengHei"/>
                <a:cs typeface="Microsoft JhengHei"/>
              </a:rPr>
              <a:t>？</a:t>
            </a:r>
            <a:endParaRPr sz="4000">
              <a:latin typeface="Microsoft JhengHei"/>
              <a:cs typeface="Microsoft JhengHe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2689" y="2969729"/>
            <a:ext cx="11715750" cy="2347595"/>
          </a:xfrm>
          <a:prstGeom prst="rect">
            <a:avLst/>
          </a:prstGeom>
        </p:spPr>
        <p:txBody>
          <a:bodyPr wrap="square" lIns="0" tIns="150495" rIns="0" bIns="0" rtlCol="0" vert="horz">
            <a:spAutoFit/>
          </a:bodyPr>
          <a:lstStyle/>
          <a:p>
            <a:pPr marL="46990">
              <a:lnSpc>
                <a:spcPct val="100000"/>
              </a:lnSpc>
              <a:spcBef>
                <a:spcPts val="1185"/>
              </a:spcBef>
            </a:pPr>
            <a:r>
              <a:rPr dirty="0" sz="2800" spc="-35" b="1">
                <a:latin typeface="Microsoft JhengHei"/>
                <a:cs typeface="Microsoft JhengHei"/>
              </a:rPr>
              <a:t>獸醫師法第</a:t>
            </a:r>
            <a:r>
              <a:rPr dirty="0" sz="2800" b="1">
                <a:latin typeface="Microsoft JhengHei"/>
                <a:cs typeface="Microsoft JhengHei"/>
              </a:rPr>
              <a:t>30</a:t>
            </a:r>
            <a:r>
              <a:rPr dirty="0" sz="2800" spc="-50" b="1">
                <a:latin typeface="Microsoft JhengHei"/>
                <a:cs typeface="Microsoft JhengHei"/>
              </a:rPr>
              <a:t>條</a:t>
            </a:r>
            <a:endParaRPr sz="2800">
              <a:latin typeface="Microsoft JhengHei"/>
              <a:cs typeface="Microsoft JhengHei"/>
            </a:endParaRPr>
          </a:p>
          <a:p>
            <a:pPr marL="46990">
              <a:lnSpc>
                <a:spcPts val="2280"/>
              </a:lnSpc>
              <a:spcBef>
                <a:spcPts val="790"/>
              </a:spcBef>
            </a:pPr>
            <a:r>
              <a:rPr dirty="0" sz="2000" spc="-10">
                <a:latin typeface="Microsoft JhengHei"/>
                <a:cs typeface="Microsoft JhengHei"/>
              </a:rPr>
              <a:t>未取得</a:t>
            </a:r>
            <a:r>
              <a:rPr dirty="0" sz="2000" spc="-10" b="1">
                <a:solidFill>
                  <a:srgbClr val="2A9D8F"/>
                </a:solidFill>
                <a:latin typeface="Microsoft JhengHei"/>
                <a:cs typeface="Microsoft JhengHei"/>
              </a:rPr>
              <a:t>獸醫師</a:t>
            </a:r>
            <a:r>
              <a:rPr dirty="0" sz="2000" spc="-15">
                <a:latin typeface="Microsoft JhengHei"/>
                <a:cs typeface="Microsoft JhengHei"/>
              </a:rPr>
              <a:t>資格或不具該法第</a:t>
            </a:r>
            <a:r>
              <a:rPr dirty="0" sz="2000">
                <a:latin typeface="Microsoft JhengHei"/>
                <a:cs typeface="Microsoft JhengHei"/>
              </a:rPr>
              <a:t>16</a:t>
            </a:r>
            <a:r>
              <a:rPr dirty="0" sz="2000" spc="-15">
                <a:latin typeface="Microsoft JhengHei"/>
                <a:cs typeface="Microsoft JhengHei"/>
              </a:rPr>
              <a:t>條第</a:t>
            </a:r>
            <a:r>
              <a:rPr dirty="0" sz="2000">
                <a:latin typeface="Microsoft JhengHei"/>
                <a:cs typeface="Microsoft JhengHei"/>
              </a:rPr>
              <a:t>2</a:t>
            </a:r>
            <a:r>
              <a:rPr dirty="0" sz="2000" spc="-15">
                <a:latin typeface="Microsoft JhengHei"/>
                <a:cs typeface="Microsoft JhengHei"/>
              </a:rPr>
              <a:t>項規定資格之</a:t>
            </a:r>
            <a:r>
              <a:rPr dirty="0" sz="2000" spc="-15" b="1">
                <a:solidFill>
                  <a:srgbClr val="2A9D8F"/>
                </a:solidFill>
                <a:latin typeface="Microsoft JhengHei"/>
                <a:cs typeface="Microsoft JhengHei"/>
              </a:rPr>
              <a:t>獸醫佐</a:t>
            </a:r>
            <a:r>
              <a:rPr dirty="0" sz="2000" spc="-25">
                <a:latin typeface="Microsoft JhengHei"/>
                <a:cs typeface="Microsoft JhengHei"/>
              </a:rPr>
              <a:t>擅自執行獸醫師業務者，處新臺幣</a:t>
            </a:r>
            <a:r>
              <a:rPr dirty="0" sz="2000">
                <a:latin typeface="Microsoft JhengHei"/>
                <a:cs typeface="Microsoft JhengHei"/>
              </a:rPr>
              <a:t>10</a:t>
            </a:r>
            <a:r>
              <a:rPr dirty="0" sz="2000" spc="-30">
                <a:latin typeface="Microsoft JhengHei"/>
                <a:cs typeface="Microsoft JhengHei"/>
              </a:rPr>
              <a:t>萬元</a:t>
            </a:r>
            <a:endParaRPr sz="2000">
              <a:latin typeface="Microsoft JhengHei"/>
              <a:cs typeface="Microsoft JhengHei"/>
            </a:endParaRPr>
          </a:p>
          <a:p>
            <a:pPr marL="46990">
              <a:lnSpc>
                <a:spcPts val="2280"/>
              </a:lnSpc>
            </a:pPr>
            <a:r>
              <a:rPr dirty="0" sz="2000">
                <a:latin typeface="Microsoft JhengHei"/>
                <a:cs typeface="Microsoft JhengHei"/>
              </a:rPr>
              <a:t>以上</a:t>
            </a:r>
            <a:r>
              <a:rPr dirty="0" sz="2000" spc="-20">
                <a:latin typeface="Microsoft JhengHei"/>
                <a:cs typeface="Microsoft JhengHei"/>
              </a:rPr>
              <a:t>50萬元以下罰鍰，其所用之藥械沒入之。</a:t>
            </a:r>
            <a:endParaRPr sz="2000">
              <a:latin typeface="Microsoft JhengHei"/>
              <a:cs typeface="Microsoft JhengHei"/>
            </a:endParaRPr>
          </a:p>
          <a:p>
            <a:pPr marL="252095">
              <a:lnSpc>
                <a:spcPct val="100000"/>
              </a:lnSpc>
              <a:spcBef>
                <a:spcPts val="330"/>
              </a:spcBef>
            </a:pPr>
            <a:r>
              <a:rPr dirty="0" sz="1800" spc="-15" b="1">
                <a:latin typeface="Microsoft JhengHei"/>
                <a:cs typeface="Microsoft JhengHei"/>
              </a:rPr>
              <a:t>但書條款</a:t>
            </a:r>
            <a:endParaRPr sz="1800">
              <a:latin typeface="Microsoft JhengHei"/>
              <a:cs typeface="Microsoft JhengHei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dirty="0" sz="2000" spc="-10" b="1">
                <a:latin typeface="Microsoft JhengHei"/>
                <a:cs typeface="Microsoft JhengHei"/>
              </a:rPr>
              <a:t>但在獸醫師指導下之</a:t>
            </a:r>
            <a:r>
              <a:rPr dirty="0" sz="2000" spc="-25" b="1">
                <a:solidFill>
                  <a:srgbClr val="2A9D8F"/>
                </a:solidFill>
                <a:latin typeface="Microsoft JhengHei"/>
                <a:cs typeface="Microsoft JhengHei"/>
              </a:rPr>
              <a:t>獸醫、畜牧獸醫科系學生、畢業生</a:t>
            </a:r>
            <a:r>
              <a:rPr dirty="0" sz="2000" spc="-30" b="1">
                <a:latin typeface="Microsoft JhengHei"/>
                <a:cs typeface="Microsoft JhengHei"/>
              </a:rPr>
              <a:t>或中央主管機關認可之法人、機構或團體認證合格</a:t>
            </a:r>
            <a:endParaRPr sz="2000">
              <a:latin typeface="Microsoft JhengHei"/>
              <a:cs typeface="Microsoft JhengHe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 b="1">
                <a:solidFill>
                  <a:srgbClr val="2A9D8F"/>
                </a:solidFill>
                <a:latin typeface="Microsoft JhengHei"/>
                <a:cs typeface="Microsoft JhengHei"/>
              </a:rPr>
              <a:t>動物醫事助理</a:t>
            </a:r>
            <a:r>
              <a:rPr dirty="0" sz="2000" spc="-20" b="1">
                <a:latin typeface="Microsoft JhengHei"/>
                <a:cs typeface="Microsoft JhengHei"/>
              </a:rPr>
              <a:t>協助執行獸醫師業務者，不在此限。</a:t>
            </a:r>
            <a:endParaRPr sz="2000">
              <a:latin typeface="Microsoft JhengHei"/>
              <a:cs typeface="Microsoft JhengHe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6563" y="604637"/>
            <a:ext cx="273050" cy="54165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0"/>
              </a:spcBef>
            </a:pPr>
            <a:r>
              <a:rPr dirty="0" sz="3200" spc="-50" b="1">
                <a:latin typeface="Microsoft JhengHei"/>
                <a:cs typeface="Microsoft JhengHei"/>
              </a:rPr>
              <a:t>C</a:t>
            </a:r>
            <a:endParaRPr sz="3200">
              <a:latin typeface="Microsoft JhengHei"/>
              <a:cs typeface="Microsoft JhengHei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0" y="365759"/>
            <a:ext cx="12192000" cy="1053465"/>
            <a:chOff x="0" y="365759"/>
            <a:chExt cx="12192000" cy="1053465"/>
          </a:xfrm>
        </p:grpSpPr>
        <p:sp>
          <p:nvSpPr>
            <p:cNvPr id="11" name="object 11" descr=""/>
            <p:cNvSpPr/>
            <p:nvPr/>
          </p:nvSpPr>
          <p:spPr>
            <a:xfrm>
              <a:off x="446531" y="365759"/>
              <a:ext cx="11745595" cy="1053465"/>
            </a:xfrm>
            <a:custGeom>
              <a:avLst/>
              <a:gdLst/>
              <a:ahLst/>
              <a:cxnLst/>
              <a:rect l="l" t="t" r="r" b="b"/>
              <a:pathLst>
                <a:path w="11745595" h="1053465">
                  <a:moveTo>
                    <a:pt x="0" y="1053084"/>
                  </a:moveTo>
                  <a:lnTo>
                    <a:pt x="11745468" y="1053084"/>
                  </a:lnTo>
                  <a:lnTo>
                    <a:pt x="11745468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0" y="365759"/>
              <a:ext cx="447040" cy="1053465"/>
            </a:xfrm>
            <a:custGeom>
              <a:avLst/>
              <a:gdLst/>
              <a:ahLst/>
              <a:cxnLst/>
              <a:rect l="l" t="t" r="r" b="b"/>
              <a:pathLst>
                <a:path w="447040" h="1053465">
                  <a:moveTo>
                    <a:pt x="44653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446531" y="1053084"/>
                  </a:lnTo>
                  <a:lnTo>
                    <a:pt x="446531" y="0"/>
                  </a:lnTo>
                  <a:close/>
                </a:path>
              </a:pathLst>
            </a:custGeom>
            <a:solidFill>
              <a:srgbClr val="E9C46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3" name="object 1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97735"/>
            <a:ext cx="838199" cy="955548"/>
          </a:xfrm>
          <a:prstGeom prst="rect">
            <a:avLst/>
          </a:prstGeom>
        </p:spPr>
      </p:pic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48463" y="567004"/>
            <a:ext cx="276479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488950" algn="l"/>
              </a:tabLst>
            </a:pPr>
            <a:r>
              <a:rPr dirty="0" baseline="13020" sz="4800" spc="-75"/>
              <a:t>C</a:t>
            </a:r>
            <a:r>
              <a:rPr dirty="0" baseline="13020" sz="4800"/>
              <a:t>	</a:t>
            </a:r>
            <a:r>
              <a:rPr dirty="0" sz="4400" spc="-20"/>
              <a:t>常見問答</a:t>
            </a:r>
            <a:endParaRPr sz="4400"/>
          </a:p>
        </p:txBody>
      </p:sp>
      <p:sp>
        <p:nvSpPr>
          <p:cNvPr id="15" name="object 15" descr=""/>
          <p:cNvSpPr/>
          <p:nvPr/>
        </p:nvSpPr>
        <p:spPr>
          <a:xfrm>
            <a:off x="0" y="5518403"/>
            <a:ext cx="12192000" cy="1339850"/>
          </a:xfrm>
          <a:custGeom>
            <a:avLst/>
            <a:gdLst/>
            <a:ahLst/>
            <a:cxnLst/>
            <a:rect l="l" t="t" r="r" b="b"/>
            <a:pathLst>
              <a:path w="12192000" h="1339850">
                <a:moveTo>
                  <a:pt x="12192000" y="0"/>
                </a:moveTo>
                <a:lnTo>
                  <a:pt x="0" y="0"/>
                </a:lnTo>
                <a:lnTo>
                  <a:pt x="0" y="1339596"/>
                </a:lnTo>
                <a:lnTo>
                  <a:pt x="12191999" y="1339596"/>
                </a:lnTo>
                <a:lnTo>
                  <a:pt x="12192000" y="0"/>
                </a:lnTo>
                <a:close/>
              </a:path>
            </a:pathLst>
          </a:custGeom>
          <a:solidFill>
            <a:srgbClr val="2546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 txBox="1"/>
          <p:nvPr/>
        </p:nvSpPr>
        <p:spPr>
          <a:xfrm>
            <a:off x="1036726" y="5645302"/>
            <a:ext cx="11086465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400">
                <a:solidFill>
                  <a:srgbClr val="FFFFFF"/>
                </a:solidFill>
                <a:latin typeface="Microsoft JhengHei"/>
                <a:cs typeface="Microsoft JhengHei"/>
              </a:rPr>
              <a:t>獸醫診療機構人員如有協助執行獸醫師業務者，則應聘請獸醫師法第30</a:t>
            </a:r>
            <a:r>
              <a:rPr dirty="0" sz="2400" spc="-15">
                <a:solidFill>
                  <a:srgbClr val="FFFFFF"/>
                </a:solidFill>
                <a:latin typeface="Microsoft JhengHei"/>
                <a:cs typeface="Microsoft JhengHei"/>
              </a:rPr>
              <a:t>條人員。</a:t>
            </a:r>
            <a:endParaRPr sz="2400">
              <a:latin typeface="Microsoft JhengHei"/>
              <a:cs typeface="Microsoft JhengHei"/>
            </a:endParaRPr>
          </a:p>
          <a:p>
            <a:pPr marL="354965" marR="191135" indent="-342900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400" spc="-15">
                <a:solidFill>
                  <a:srgbClr val="FFFFFF"/>
                </a:solidFill>
                <a:latin typeface="Microsoft JhengHei"/>
                <a:cs typeface="Microsoft JhengHei"/>
              </a:rPr>
              <a:t>如獸醫診療機構助理屬行政助理(如:櫃台掛號、清潔、帶動物散步、給水、庫存管理等)，為無涉協助獸醫師業務，則不需聘請具動物醫事助理資格人員。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19252" y="5703823"/>
            <a:ext cx="433070" cy="10020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200" spc="-50" b="1">
                <a:solidFill>
                  <a:srgbClr val="FFFFFF"/>
                </a:solidFill>
                <a:latin typeface="Microsoft JhengHei"/>
                <a:cs typeface="Microsoft JhengHei"/>
              </a:rPr>
              <a:t>總結</a:t>
            </a:r>
            <a:endParaRPr sz="32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01853" y="1582038"/>
            <a:ext cx="11659870" cy="3104515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479425" marR="5080">
              <a:lnSpc>
                <a:spcPts val="4320"/>
              </a:lnSpc>
              <a:spcBef>
                <a:spcPts val="640"/>
              </a:spcBef>
            </a:pPr>
            <a:r>
              <a:rPr dirty="0" sz="4000" spc="-45" b="1">
                <a:latin typeface="Microsoft JhengHei"/>
                <a:cs typeface="Microsoft JhengHei"/>
              </a:rPr>
              <a:t>請問，動物醫事助理將合格證書租借他人使用，會有何處罰？</a:t>
            </a:r>
            <a:endParaRPr sz="4000">
              <a:latin typeface="Microsoft JhengHei"/>
              <a:cs typeface="Microsoft JhengHei"/>
            </a:endParaRPr>
          </a:p>
          <a:p>
            <a:pPr algn="just" marL="241300" marR="187325" indent="-228600">
              <a:lnSpc>
                <a:spcPct val="90000"/>
              </a:lnSpc>
              <a:spcBef>
                <a:spcPts val="469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25">
                <a:latin typeface="Microsoft JhengHei"/>
                <a:cs typeface="Microsoft JhengHei"/>
              </a:rPr>
              <a:t>認證機構將終止認證並註銷合格證書，</a:t>
            </a:r>
            <a:r>
              <a:rPr dirty="0" sz="3200" spc="-25" b="1">
                <a:solidFill>
                  <a:srgbClr val="2A9D8F"/>
                </a:solidFill>
                <a:latin typeface="Microsoft JhengHei"/>
                <a:cs typeface="Microsoft JhengHei"/>
              </a:rPr>
              <a:t>3</a:t>
            </a:r>
            <a:r>
              <a:rPr dirty="0" sz="3200" spc="-20" b="1">
                <a:solidFill>
                  <a:srgbClr val="2A9D8F"/>
                </a:solidFill>
                <a:latin typeface="Microsoft JhengHei"/>
                <a:cs typeface="Microsoft JhengHei"/>
              </a:rPr>
              <a:t>年內不得再充任動物醫</a:t>
            </a:r>
            <a:r>
              <a:rPr dirty="0" sz="3200" b="1">
                <a:solidFill>
                  <a:srgbClr val="2A9D8F"/>
                </a:solidFill>
                <a:latin typeface="Microsoft JhengHei"/>
                <a:cs typeface="Microsoft JhengHei"/>
              </a:rPr>
              <a:t>事助理</a:t>
            </a:r>
            <a:r>
              <a:rPr dirty="0" sz="3200" spc="-15">
                <a:latin typeface="Microsoft JhengHei"/>
                <a:cs typeface="Microsoft JhengHei"/>
              </a:rPr>
              <a:t>；向其租借證書者，依獸醫師法第</a:t>
            </a:r>
            <a:r>
              <a:rPr dirty="0" sz="3200" spc="-10">
                <a:latin typeface="Microsoft JhengHei"/>
                <a:cs typeface="Microsoft JhengHei"/>
              </a:rPr>
              <a:t>30</a:t>
            </a:r>
            <a:r>
              <a:rPr dirty="0" sz="3200" spc="-5">
                <a:latin typeface="Microsoft JhengHei"/>
                <a:cs typeface="Microsoft JhengHei"/>
              </a:rPr>
              <a:t>條處新臺幣</a:t>
            </a:r>
            <a:r>
              <a:rPr dirty="0" sz="3200" spc="-10">
                <a:latin typeface="Microsoft JhengHei"/>
                <a:cs typeface="Microsoft JhengHei"/>
              </a:rPr>
              <a:t>10</a:t>
            </a:r>
            <a:r>
              <a:rPr dirty="0" sz="3200" spc="-25">
                <a:latin typeface="Microsoft JhengHei"/>
                <a:cs typeface="Microsoft JhengHei"/>
              </a:rPr>
              <a:t>萬元</a:t>
            </a:r>
            <a:r>
              <a:rPr dirty="0" sz="3200">
                <a:latin typeface="Microsoft JhengHei"/>
                <a:cs typeface="Microsoft JhengHei"/>
              </a:rPr>
              <a:t>至50</a:t>
            </a:r>
            <a:r>
              <a:rPr dirty="0" sz="3200" spc="-10">
                <a:latin typeface="Microsoft JhengHei"/>
                <a:cs typeface="Microsoft JhengHei"/>
              </a:rPr>
              <a:t>萬元罰鍰。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6563" y="604637"/>
            <a:ext cx="273050" cy="54165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0"/>
              </a:spcBef>
            </a:pPr>
            <a:r>
              <a:rPr dirty="0" sz="3200" spc="-50" b="1">
                <a:latin typeface="Microsoft JhengHei"/>
                <a:cs typeface="Microsoft JhengHei"/>
              </a:rPr>
              <a:t>C</a:t>
            </a:r>
            <a:endParaRPr sz="3200">
              <a:latin typeface="Microsoft JhengHei"/>
              <a:cs typeface="Microsoft JhengHei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0" y="365759"/>
            <a:ext cx="12192000" cy="1053465"/>
            <a:chOff x="0" y="365759"/>
            <a:chExt cx="12192000" cy="1053465"/>
          </a:xfrm>
        </p:grpSpPr>
        <p:sp>
          <p:nvSpPr>
            <p:cNvPr id="5" name="object 5" descr=""/>
            <p:cNvSpPr/>
            <p:nvPr/>
          </p:nvSpPr>
          <p:spPr>
            <a:xfrm>
              <a:off x="446531" y="365759"/>
              <a:ext cx="11745595" cy="1053465"/>
            </a:xfrm>
            <a:custGeom>
              <a:avLst/>
              <a:gdLst/>
              <a:ahLst/>
              <a:cxnLst/>
              <a:rect l="l" t="t" r="r" b="b"/>
              <a:pathLst>
                <a:path w="11745595" h="1053465">
                  <a:moveTo>
                    <a:pt x="0" y="1053084"/>
                  </a:moveTo>
                  <a:lnTo>
                    <a:pt x="11745468" y="1053084"/>
                  </a:lnTo>
                  <a:lnTo>
                    <a:pt x="11745468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0" y="365759"/>
              <a:ext cx="447040" cy="1053465"/>
            </a:xfrm>
            <a:custGeom>
              <a:avLst/>
              <a:gdLst/>
              <a:ahLst/>
              <a:cxnLst/>
              <a:rect l="l" t="t" r="r" b="b"/>
              <a:pathLst>
                <a:path w="447040" h="1053465">
                  <a:moveTo>
                    <a:pt x="44653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446531" y="1053084"/>
                  </a:lnTo>
                  <a:lnTo>
                    <a:pt x="446531" y="0"/>
                  </a:lnTo>
                  <a:close/>
                </a:path>
              </a:pathLst>
            </a:custGeom>
            <a:solidFill>
              <a:srgbClr val="E9C46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97735"/>
            <a:ext cx="838199" cy="955548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8463" y="567004"/>
            <a:ext cx="276479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488950" algn="l"/>
              </a:tabLst>
            </a:pPr>
            <a:r>
              <a:rPr dirty="0" baseline="13020" sz="4800" spc="-75"/>
              <a:t>C</a:t>
            </a:r>
            <a:r>
              <a:rPr dirty="0" baseline="13020" sz="4800"/>
              <a:t>	</a:t>
            </a:r>
            <a:r>
              <a:rPr dirty="0" sz="4400" spc="-20"/>
              <a:t>常見問答</a:t>
            </a:r>
            <a:endParaRPr sz="4400"/>
          </a:p>
        </p:txBody>
      </p:sp>
      <p:sp>
        <p:nvSpPr>
          <p:cNvPr id="9" name="object 9" descr=""/>
          <p:cNvSpPr/>
          <p:nvPr/>
        </p:nvSpPr>
        <p:spPr>
          <a:xfrm>
            <a:off x="0" y="2807207"/>
            <a:ext cx="12192000" cy="215265"/>
          </a:xfrm>
          <a:custGeom>
            <a:avLst/>
            <a:gdLst/>
            <a:ahLst/>
            <a:cxnLst/>
            <a:rect l="l" t="t" r="r" b="b"/>
            <a:pathLst>
              <a:path w="12192000" h="215264">
                <a:moveTo>
                  <a:pt x="12192000" y="0"/>
                </a:moveTo>
                <a:lnTo>
                  <a:pt x="0" y="0"/>
                </a:lnTo>
                <a:lnTo>
                  <a:pt x="0" y="214884"/>
                </a:lnTo>
                <a:lnTo>
                  <a:pt x="12192000" y="214884"/>
                </a:lnTo>
                <a:lnTo>
                  <a:pt x="12192000" y="0"/>
                </a:lnTo>
                <a:close/>
              </a:path>
            </a:pathLst>
          </a:custGeom>
          <a:solidFill>
            <a:srgbClr val="E9C46A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84175" y="1582038"/>
            <a:ext cx="11931015" cy="4825365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497205" marR="5080">
              <a:lnSpc>
                <a:spcPts val="4320"/>
              </a:lnSpc>
              <a:spcBef>
                <a:spcPts val="640"/>
              </a:spcBef>
            </a:pPr>
            <a:r>
              <a:rPr dirty="0" sz="4000" spc="-40" b="1">
                <a:latin typeface="Microsoft JhengHei"/>
                <a:cs typeface="Microsoft JhengHei"/>
              </a:rPr>
              <a:t>請問，動物醫事助理在獸醫師在場支援下，</a:t>
            </a:r>
            <a:r>
              <a:rPr dirty="0" sz="4000" spc="-45" b="1">
                <a:solidFill>
                  <a:srgbClr val="2A9D8F"/>
                </a:solidFill>
                <a:latin typeface="Microsoft JhengHei"/>
                <a:cs typeface="Microsoft JhengHei"/>
              </a:rPr>
              <a:t>依據獸</a:t>
            </a:r>
            <a:r>
              <a:rPr dirty="0" sz="4000" spc="-40" b="1">
                <a:solidFill>
                  <a:srgbClr val="2A9D8F"/>
                </a:solidFill>
                <a:latin typeface="Microsoft JhengHei"/>
                <a:cs typeface="Microsoft JhengHei"/>
              </a:rPr>
              <a:t>醫師處方調製或調配藥品，是否要再給獸醫師核對</a:t>
            </a:r>
            <a:r>
              <a:rPr dirty="0" sz="4000" spc="-50" b="1">
                <a:latin typeface="Microsoft JhengHei"/>
                <a:cs typeface="Microsoft JhengHei"/>
              </a:rPr>
              <a:t>?</a:t>
            </a:r>
            <a:endParaRPr sz="4000">
              <a:latin typeface="Microsoft JhengHei"/>
              <a:cs typeface="Microsoft JhengHei"/>
            </a:endParaRPr>
          </a:p>
          <a:p>
            <a:pPr algn="just" marL="240665" marR="278765" indent="-228600">
              <a:lnSpc>
                <a:spcPts val="3460"/>
              </a:lnSpc>
              <a:spcBef>
                <a:spcPts val="2470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3200" spc="20" b="1">
                <a:latin typeface="Microsoft JhengHei"/>
                <a:cs typeface="Microsoft JhengHei"/>
              </a:rPr>
              <a:t>核對問題：</a:t>
            </a:r>
            <a:r>
              <a:rPr dirty="0" sz="3200" spc="5">
                <a:latin typeface="Microsoft JhengHei"/>
                <a:cs typeface="Microsoft JhengHei"/>
              </a:rPr>
              <a:t>本辦法並無規定完成辦法第</a:t>
            </a:r>
            <a:r>
              <a:rPr dirty="0" sz="3200">
                <a:latin typeface="Microsoft JhengHei"/>
                <a:cs typeface="Microsoft JhengHei"/>
              </a:rPr>
              <a:t>9</a:t>
            </a:r>
            <a:r>
              <a:rPr dirty="0" sz="3200" spc="5">
                <a:latin typeface="Microsoft JhengHei"/>
                <a:cs typeface="Microsoft JhengHei"/>
              </a:rPr>
              <a:t>條業務後之核對制度，</a:t>
            </a:r>
            <a:r>
              <a:rPr dirty="0" sz="3200">
                <a:latin typeface="Microsoft JhengHei"/>
                <a:cs typeface="Microsoft JhengHei"/>
              </a:rPr>
              <a:t>爰此動物醫事助理調製</a:t>
            </a:r>
            <a:r>
              <a:rPr dirty="0" sz="3200" spc="-15">
                <a:latin typeface="Microsoft JhengHei"/>
                <a:cs typeface="Microsoft JhengHei"/>
              </a:rPr>
              <a:t>（</a:t>
            </a:r>
            <a:r>
              <a:rPr dirty="0" sz="3200">
                <a:latin typeface="Microsoft JhengHei"/>
                <a:cs typeface="Microsoft JhengHei"/>
              </a:rPr>
              <a:t>配）</a:t>
            </a:r>
            <a:r>
              <a:rPr dirty="0" sz="3200" spc="-10">
                <a:latin typeface="Microsoft JhengHei"/>
                <a:cs typeface="Microsoft JhengHei"/>
              </a:rPr>
              <a:t>藥品後，</a:t>
            </a:r>
            <a:r>
              <a:rPr dirty="0" sz="3200" spc="-10">
                <a:solidFill>
                  <a:srgbClr val="2A9D8F"/>
                </a:solidFill>
                <a:latin typeface="Microsoft JhengHei"/>
                <a:cs typeface="Microsoft JhengHei"/>
              </a:rPr>
              <a:t>毋須再供獸醫師核對</a:t>
            </a:r>
            <a:r>
              <a:rPr dirty="0" sz="3200" spc="-50">
                <a:latin typeface="Microsoft JhengHei"/>
                <a:cs typeface="Microsoft JhengHei"/>
              </a:rPr>
              <a:t>。</a:t>
            </a:r>
            <a:endParaRPr sz="3200">
              <a:latin typeface="Microsoft JhengHei"/>
              <a:cs typeface="Microsoft JhengHei"/>
            </a:endParaRPr>
          </a:p>
          <a:p>
            <a:pPr algn="just" marL="240665" indent="-227965">
              <a:lnSpc>
                <a:spcPct val="100000"/>
              </a:lnSpc>
              <a:spcBef>
                <a:spcPts val="560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3200" spc="-15" b="1">
                <a:latin typeface="Microsoft JhengHei"/>
                <a:cs typeface="Microsoft JhengHei"/>
              </a:rPr>
              <a:t>調配錯誤之責任歸屬問題:</a:t>
            </a:r>
            <a:endParaRPr sz="3200">
              <a:latin typeface="Microsoft JhengHei"/>
              <a:cs typeface="Microsoft JhengHei"/>
            </a:endParaRPr>
          </a:p>
          <a:p>
            <a:pPr algn="just" marL="12700" marR="280035">
              <a:lnSpc>
                <a:spcPct val="90000"/>
              </a:lnSpc>
              <a:spcBef>
                <a:spcPts val="994"/>
              </a:spcBef>
            </a:pPr>
            <a:r>
              <a:rPr dirty="0" sz="3200" spc="55">
                <a:latin typeface="Microsoft JhengHei"/>
                <a:cs typeface="Microsoft JhengHei"/>
              </a:rPr>
              <a:t>倘獸醫師處方內容及</a:t>
            </a:r>
            <a:r>
              <a:rPr dirty="0" sz="3200" spc="45" b="1">
                <a:solidFill>
                  <a:srgbClr val="2A9D8F"/>
                </a:solidFill>
                <a:latin typeface="Microsoft JhengHei"/>
                <a:cs typeface="Microsoft JhengHei"/>
              </a:rPr>
              <a:t>指示動物醫事助理內容無誤，惟動物醫事助</a:t>
            </a:r>
            <a:r>
              <a:rPr dirty="0" sz="3200" spc="55" b="1">
                <a:solidFill>
                  <a:srgbClr val="2A9D8F"/>
                </a:solidFill>
                <a:latin typeface="Microsoft JhengHei"/>
                <a:cs typeface="Microsoft JhengHei"/>
              </a:rPr>
              <a:t>理未依據獸醫師指導內容調配藥物，則屬逾越獸醫師指導內容</a:t>
            </a:r>
            <a:r>
              <a:rPr dirty="0" sz="3200" spc="-50">
                <a:latin typeface="Microsoft JhengHei"/>
                <a:cs typeface="Microsoft JhengHei"/>
              </a:rPr>
              <a:t>，</a:t>
            </a:r>
            <a:r>
              <a:rPr dirty="0" sz="3200" spc="-10">
                <a:latin typeface="Microsoft JhengHei"/>
                <a:cs typeface="Microsoft JhengHei"/>
              </a:rPr>
              <a:t>動物醫事助理認證機構將依本辦法第</a:t>
            </a:r>
            <a:r>
              <a:rPr dirty="0" sz="3200">
                <a:latin typeface="Microsoft JhengHei"/>
                <a:cs typeface="Microsoft JhengHei"/>
              </a:rPr>
              <a:t>4</a:t>
            </a:r>
            <a:r>
              <a:rPr dirty="0" sz="3200" spc="-20">
                <a:latin typeface="Microsoft JhengHei"/>
                <a:cs typeface="Microsoft JhengHei"/>
              </a:rPr>
              <a:t>條終止該人員之動物醫事助</a:t>
            </a:r>
            <a:r>
              <a:rPr dirty="0" sz="3200">
                <a:latin typeface="Microsoft JhengHei"/>
                <a:cs typeface="Microsoft JhengHei"/>
              </a:rPr>
              <a:t>理認證資格，且該人員</a:t>
            </a:r>
            <a:r>
              <a:rPr dirty="0" sz="3200" spc="-10">
                <a:latin typeface="Microsoft JhengHei"/>
                <a:cs typeface="Microsoft JhengHei"/>
              </a:rPr>
              <a:t>3</a:t>
            </a:r>
            <a:r>
              <a:rPr dirty="0" sz="3200" spc="-20">
                <a:latin typeface="Microsoft JhengHei"/>
                <a:cs typeface="Microsoft JhengHei"/>
              </a:rPr>
              <a:t>年內亦不得充任動物醫事助理。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6563" y="604637"/>
            <a:ext cx="273050" cy="54165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0"/>
              </a:spcBef>
            </a:pPr>
            <a:r>
              <a:rPr dirty="0" sz="3200" spc="-50" b="1">
                <a:latin typeface="Microsoft JhengHei"/>
                <a:cs typeface="Microsoft JhengHei"/>
              </a:rPr>
              <a:t>C</a:t>
            </a:r>
            <a:endParaRPr sz="3200">
              <a:latin typeface="Microsoft JhengHei"/>
              <a:cs typeface="Microsoft JhengHei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0" y="365759"/>
            <a:ext cx="12192000" cy="1053465"/>
            <a:chOff x="0" y="365759"/>
            <a:chExt cx="12192000" cy="1053465"/>
          </a:xfrm>
        </p:grpSpPr>
        <p:sp>
          <p:nvSpPr>
            <p:cNvPr id="5" name="object 5" descr=""/>
            <p:cNvSpPr/>
            <p:nvPr/>
          </p:nvSpPr>
          <p:spPr>
            <a:xfrm>
              <a:off x="446531" y="365759"/>
              <a:ext cx="11745595" cy="1053465"/>
            </a:xfrm>
            <a:custGeom>
              <a:avLst/>
              <a:gdLst/>
              <a:ahLst/>
              <a:cxnLst/>
              <a:rect l="l" t="t" r="r" b="b"/>
              <a:pathLst>
                <a:path w="11745595" h="1053465">
                  <a:moveTo>
                    <a:pt x="0" y="1053084"/>
                  </a:moveTo>
                  <a:lnTo>
                    <a:pt x="11745468" y="1053084"/>
                  </a:lnTo>
                  <a:lnTo>
                    <a:pt x="11745468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0" y="365759"/>
              <a:ext cx="447040" cy="1053465"/>
            </a:xfrm>
            <a:custGeom>
              <a:avLst/>
              <a:gdLst/>
              <a:ahLst/>
              <a:cxnLst/>
              <a:rect l="l" t="t" r="r" b="b"/>
              <a:pathLst>
                <a:path w="447040" h="1053465">
                  <a:moveTo>
                    <a:pt x="44653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446531" y="1053084"/>
                  </a:lnTo>
                  <a:lnTo>
                    <a:pt x="446531" y="0"/>
                  </a:lnTo>
                  <a:close/>
                </a:path>
              </a:pathLst>
            </a:custGeom>
            <a:solidFill>
              <a:srgbClr val="E9C46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97735"/>
            <a:ext cx="838199" cy="955548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8463" y="567004"/>
            <a:ext cx="276479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488950" algn="l"/>
              </a:tabLst>
            </a:pPr>
            <a:r>
              <a:rPr dirty="0" baseline="13020" sz="4800" spc="-75"/>
              <a:t>C</a:t>
            </a:r>
            <a:r>
              <a:rPr dirty="0" baseline="13020" sz="4800"/>
              <a:t>	</a:t>
            </a:r>
            <a:r>
              <a:rPr dirty="0" sz="4400" spc="-20"/>
              <a:t>常見問答</a:t>
            </a:r>
            <a:endParaRPr sz="4400"/>
          </a:p>
        </p:txBody>
      </p:sp>
      <p:sp>
        <p:nvSpPr>
          <p:cNvPr id="9" name="object 9" descr=""/>
          <p:cNvSpPr/>
          <p:nvPr/>
        </p:nvSpPr>
        <p:spPr>
          <a:xfrm>
            <a:off x="0" y="2807207"/>
            <a:ext cx="12192000" cy="215265"/>
          </a:xfrm>
          <a:custGeom>
            <a:avLst/>
            <a:gdLst/>
            <a:ahLst/>
            <a:cxnLst/>
            <a:rect l="l" t="t" r="r" b="b"/>
            <a:pathLst>
              <a:path w="12192000" h="215264">
                <a:moveTo>
                  <a:pt x="12192000" y="0"/>
                </a:moveTo>
                <a:lnTo>
                  <a:pt x="0" y="0"/>
                </a:lnTo>
                <a:lnTo>
                  <a:pt x="0" y="214884"/>
                </a:lnTo>
                <a:lnTo>
                  <a:pt x="12192000" y="214884"/>
                </a:lnTo>
                <a:lnTo>
                  <a:pt x="12192000" y="0"/>
                </a:lnTo>
                <a:close/>
              </a:path>
            </a:pathLst>
          </a:custGeom>
          <a:solidFill>
            <a:srgbClr val="E9C46A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1847088"/>
            <a:ext cx="12192000" cy="2769235"/>
          </a:xfrm>
          <a:custGeom>
            <a:avLst/>
            <a:gdLst/>
            <a:ahLst/>
            <a:cxnLst/>
            <a:rect l="l" t="t" r="r" b="b"/>
            <a:pathLst>
              <a:path w="12192000" h="2769235">
                <a:moveTo>
                  <a:pt x="12192000" y="0"/>
                </a:moveTo>
                <a:lnTo>
                  <a:pt x="0" y="0"/>
                </a:lnTo>
                <a:lnTo>
                  <a:pt x="0" y="2769108"/>
                </a:lnTo>
                <a:lnTo>
                  <a:pt x="12192000" y="2769108"/>
                </a:lnTo>
                <a:lnTo>
                  <a:pt x="12192000" y="0"/>
                </a:lnTo>
                <a:close/>
              </a:path>
            </a:pathLst>
          </a:custGeom>
          <a:solidFill>
            <a:srgbClr val="E76E5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71648" y="2637866"/>
            <a:ext cx="7340600" cy="11233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 spc="-20">
                <a:solidFill>
                  <a:srgbClr val="FFFFFF"/>
                </a:solidFill>
              </a:rPr>
              <a:t>供血犬貓資格條件</a:t>
            </a:r>
            <a:endParaRPr sz="7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365759"/>
            <a:ext cx="12192000" cy="1053465"/>
            <a:chOff x="0" y="365759"/>
            <a:chExt cx="12192000" cy="1053465"/>
          </a:xfrm>
        </p:grpSpPr>
        <p:sp>
          <p:nvSpPr>
            <p:cNvPr id="3" name="object 3" descr=""/>
            <p:cNvSpPr/>
            <p:nvPr/>
          </p:nvSpPr>
          <p:spPr>
            <a:xfrm>
              <a:off x="446531" y="365759"/>
              <a:ext cx="11745595" cy="1053465"/>
            </a:xfrm>
            <a:custGeom>
              <a:avLst/>
              <a:gdLst/>
              <a:ahLst/>
              <a:cxnLst/>
              <a:rect l="l" t="t" r="r" b="b"/>
              <a:pathLst>
                <a:path w="11745595" h="1053465">
                  <a:moveTo>
                    <a:pt x="0" y="1053084"/>
                  </a:moveTo>
                  <a:lnTo>
                    <a:pt x="11745468" y="1053084"/>
                  </a:lnTo>
                  <a:lnTo>
                    <a:pt x="11745468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365759"/>
              <a:ext cx="447040" cy="1053465"/>
            </a:xfrm>
            <a:custGeom>
              <a:avLst/>
              <a:gdLst/>
              <a:ahLst/>
              <a:cxnLst/>
              <a:rect l="l" t="t" r="r" b="b"/>
              <a:pathLst>
                <a:path w="447040" h="1053465">
                  <a:moveTo>
                    <a:pt x="44653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446531" y="1053084"/>
                  </a:lnTo>
                  <a:lnTo>
                    <a:pt x="446531" y="0"/>
                  </a:lnTo>
                  <a:close/>
                </a:path>
              </a:pathLst>
            </a:custGeom>
            <a:solidFill>
              <a:srgbClr val="25465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9014" y="550621"/>
            <a:ext cx="973645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508634" algn="l"/>
              </a:tabLst>
            </a:pPr>
            <a:r>
              <a:rPr dirty="0" baseline="11284" sz="4800" spc="-75">
                <a:solidFill>
                  <a:srgbClr val="FFFFFF"/>
                </a:solidFill>
              </a:rPr>
              <a:t>A</a:t>
            </a:r>
            <a:r>
              <a:rPr dirty="0" baseline="11284" sz="4800">
                <a:solidFill>
                  <a:srgbClr val="FFFFFF"/>
                </a:solidFill>
              </a:rPr>
              <a:t>	</a:t>
            </a:r>
            <a:r>
              <a:rPr dirty="0" sz="4400" spc="-10">
                <a:solidFill>
                  <a:srgbClr val="254652"/>
                </a:solidFill>
              </a:rPr>
              <a:t>獸醫業務-動物防疫組（</a:t>
            </a:r>
            <a:r>
              <a:rPr dirty="0" sz="4400" spc="-15">
                <a:solidFill>
                  <a:srgbClr val="254652"/>
                </a:solidFill>
              </a:rPr>
              <a:t>獸醫行政科</a:t>
            </a:r>
            <a:r>
              <a:rPr dirty="0" sz="4400" spc="-50">
                <a:solidFill>
                  <a:srgbClr val="254652"/>
                </a:solidFill>
              </a:rPr>
              <a:t>）</a:t>
            </a:r>
            <a:endParaRPr sz="4400"/>
          </a:p>
        </p:txBody>
      </p:sp>
      <p:sp>
        <p:nvSpPr>
          <p:cNvPr id="6" name="object 6" descr=""/>
          <p:cNvSpPr/>
          <p:nvPr/>
        </p:nvSpPr>
        <p:spPr>
          <a:xfrm>
            <a:off x="111252" y="1612391"/>
            <a:ext cx="11969750" cy="670560"/>
          </a:xfrm>
          <a:custGeom>
            <a:avLst/>
            <a:gdLst/>
            <a:ahLst/>
            <a:cxnLst/>
            <a:rect l="l" t="t" r="r" b="b"/>
            <a:pathLst>
              <a:path w="11969750" h="670560">
                <a:moveTo>
                  <a:pt x="11857736" y="0"/>
                </a:moveTo>
                <a:lnTo>
                  <a:pt x="111759" y="0"/>
                </a:lnTo>
                <a:lnTo>
                  <a:pt x="68258" y="8782"/>
                </a:lnTo>
                <a:lnTo>
                  <a:pt x="32734" y="32734"/>
                </a:lnTo>
                <a:lnTo>
                  <a:pt x="8782" y="68258"/>
                </a:lnTo>
                <a:lnTo>
                  <a:pt x="0" y="111760"/>
                </a:lnTo>
                <a:lnTo>
                  <a:pt x="0" y="558800"/>
                </a:lnTo>
                <a:lnTo>
                  <a:pt x="8782" y="602301"/>
                </a:lnTo>
                <a:lnTo>
                  <a:pt x="32734" y="637825"/>
                </a:lnTo>
                <a:lnTo>
                  <a:pt x="68258" y="661777"/>
                </a:lnTo>
                <a:lnTo>
                  <a:pt x="111759" y="670560"/>
                </a:lnTo>
                <a:lnTo>
                  <a:pt x="11857736" y="670560"/>
                </a:lnTo>
                <a:lnTo>
                  <a:pt x="11901237" y="661777"/>
                </a:lnTo>
                <a:lnTo>
                  <a:pt x="11936761" y="637825"/>
                </a:lnTo>
                <a:lnTo>
                  <a:pt x="11960713" y="602301"/>
                </a:lnTo>
                <a:lnTo>
                  <a:pt x="11969496" y="558800"/>
                </a:lnTo>
                <a:lnTo>
                  <a:pt x="11969496" y="111760"/>
                </a:lnTo>
                <a:lnTo>
                  <a:pt x="11960713" y="68258"/>
                </a:lnTo>
                <a:lnTo>
                  <a:pt x="11936761" y="32734"/>
                </a:lnTo>
                <a:lnTo>
                  <a:pt x="11901237" y="8782"/>
                </a:lnTo>
                <a:lnTo>
                  <a:pt x="11857736" y="0"/>
                </a:lnTo>
                <a:close/>
              </a:path>
            </a:pathLst>
          </a:custGeom>
          <a:solidFill>
            <a:srgbClr val="2546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3738753" y="1647190"/>
            <a:ext cx="8217534" cy="1442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1">
                <a:solidFill>
                  <a:srgbClr val="FFFFFF"/>
                </a:solidFill>
                <a:latin typeface="Microsoft JhengHei"/>
                <a:cs typeface="Microsoft JhengHei"/>
              </a:rPr>
              <a:t>One</a:t>
            </a:r>
            <a:r>
              <a:rPr dirty="0" sz="3600" spc="-40" b="1">
                <a:solidFill>
                  <a:srgbClr val="FFFFFF"/>
                </a:solidFill>
                <a:latin typeface="Microsoft JhengHei"/>
                <a:cs typeface="Microsoft JhengHei"/>
              </a:rPr>
              <a:t> </a:t>
            </a:r>
            <a:r>
              <a:rPr dirty="0" sz="3600" b="1">
                <a:solidFill>
                  <a:srgbClr val="FFFFFF"/>
                </a:solidFill>
                <a:latin typeface="Microsoft JhengHei"/>
                <a:cs typeface="Microsoft JhengHei"/>
              </a:rPr>
              <a:t>health</a:t>
            </a:r>
            <a:r>
              <a:rPr dirty="0" sz="3600" spc="-20" b="1">
                <a:solidFill>
                  <a:srgbClr val="FFFFFF"/>
                </a:solidFill>
                <a:latin typeface="Microsoft JhengHei"/>
                <a:cs typeface="Microsoft JhengHei"/>
              </a:rPr>
              <a:t> (防疫一體)</a:t>
            </a:r>
            <a:endParaRPr sz="3600">
              <a:latin typeface="Microsoft JhengHei"/>
              <a:cs typeface="Microsoft JhengHei"/>
            </a:endParaRPr>
          </a:p>
          <a:p>
            <a:pPr marL="279400" marR="5080">
              <a:lnSpc>
                <a:spcPct val="100800"/>
              </a:lnSpc>
              <a:spcBef>
                <a:spcPts val="1750"/>
              </a:spcBef>
            </a:pPr>
            <a:r>
              <a:rPr dirty="0" sz="1800">
                <a:solidFill>
                  <a:srgbClr val="AEABAB"/>
                </a:solidFill>
                <a:latin typeface="Microsoft JhengHei"/>
                <a:cs typeface="Microsoft JhengHei"/>
              </a:rPr>
              <a:t>持續平衡和優化人類、</a:t>
            </a:r>
            <a:r>
              <a:rPr dirty="0" sz="2400" b="1">
                <a:solidFill>
                  <a:srgbClr val="2A9D8F"/>
                </a:solidFill>
                <a:latin typeface="Microsoft JhengHei"/>
                <a:cs typeface="Microsoft JhengHei"/>
              </a:rPr>
              <a:t>動物</a:t>
            </a:r>
            <a:r>
              <a:rPr dirty="0" sz="1800" spc="-5">
                <a:solidFill>
                  <a:srgbClr val="AEABAB"/>
                </a:solidFill>
                <a:latin typeface="Microsoft JhengHei"/>
                <a:cs typeface="Microsoft JhengHei"/>
              </a:rPr>
              <a:t>、植物與生態系統的健康。強調人類、家畜和野生動物、植物以及整個環境之間的健康是密不可分且相互依賴</a:t>
            </a:r>
            <a:endParaRPr sz="1800">
              <a:latin typeface="Microsoft JhengHei"/>
              <a:cs typeface="Microsoft JhengHei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1031747" y="2519172"/>
            <a:ext cx="3089910" cy="3091815"/>
            <a:chOff x="1031747" y="2519172"/>
            <a:chExt cx="3089910" cy="3091815"/>
          </a:xfrm>
        </p:grpSpPr>
        <p:pic>
          <p:nvPicPr>
            <p:cNvPr id="9" name="object 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31747" y="3403091"/>
              <a:ext cx="2205990" cy="2207513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81911" y="2519172"/>
              <a:ext cx="1105662" cy="1107185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15996" y="3953243"/>
              <a:ext cx="1105661" cy="1107198"/>
            </a:xfrm>
            <a:prstGeom prst="rect">
              <a:avLst/>
            </a:prstGeom>
          </p:spPr>
        </p:pic>
      </p:grpSp>
      <p:sp>
        <p:nvSpPr>
          <p:cNvPr id="12" name="object 12" descr=""/>
          <p:cNvSpPr txBox="1"/>
          <p:nvPr/>
        </p:nvSpPr>
        <p:spPr>
          <a:xfrm>
            <a:off x="3251961" y="4296917"/>
            <a:ext cx="6350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5" b="1">
                <a:latin typeface="Microsoft JhengHei"/>
                <a:cs typeface="Microsoft JhengHei"/>
              </a:rPr>
              <a:t>用藥</a:t>
            </a:r>
            <a:endParaRPr sz="2400">
              <a:latin typeface="Microsoft JhengHei"/>
              <a:cs typeface="Microsoft JhengHei"/>
            </a:endParaRPr>
          </a:p>
        </p:txBody>
      </p:sp>
      <p:pic>
        <p:nvPicPr>
          <p:cNvPr id="13" name="object 13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81911" y="5387340"/>
            <a:ext cx="1105662" cy="1107186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>
          <a:xfrm>
            <a:off x="1514094" y="2516886"/>
            <a:ext cx="1244600" cy="38423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16230" marR="310515">
              <a:lnSpc>
                <a:spcPct val="129700"/>
              </a:lnSpc>
              <a:spcBef>
                <a:spcPts val="95"/>
              </a:spcBef>
            </a:pPr>
            <a:r>
              <a:rPr dirty="0" sz="2400" spc="-25" b="1">
                <a:latin typeface="Microsoft JhengHei"/>
                <a:cs typeface="Microsoft JhengHei"/>
              </a:rPr>
              <a:t>輔助人力</a:t>
            </a:r>
            <a:endParaRPr sz="2400">
              <a:latin typeface="Microsoft JhengHei"/>
              <a:cs typeface="Microsoft JhengHei"/>
            </a:endParaRPr>
          </a:p>
          <a:p>
            <a:pPr marL="12700" marR="5080">
              <a:lnSpc>
                <a:spcPts val="7480"/>
              </a:lnSpc>
              <a:spcBef>
                <a:spcPts val="60"/>
              </a:spcBef>
            </a:pPr>
            <a:r>
              <a:rPr dirty="0" sz="4800" spc="-25" b="1">
                <a:latin typeface="Microsoft JhengHei"/>
                <a:cs typeface="Microsoft JhengHei"/>
              </a:rPr>
              <a:t>動物健康</a:t>
            </a:r>
            <a:endParaRPr sz="4800">
              <a:latin typeface="Microsoft JhengHei"/>
              <a:cs typeface="Microsoft JhengHei"/>
            </a:endParaRPr>
          </a:p>
          <a:p>
            <a:pPr marL="316230">
              <a:lnSpc>
                <a:spcPct val="100000"/>
              </a:lnSpc>
              <a:spcBef>
                <a:spcPts val="955"/>
              </a:spcBef>
            </a:pPr>
            <a:r>
              <a:rPr dirty="0" sz="2400" spc="-30" b="1">
                <a:latin typeface="Microsoft JhengHei"/>
                <a:cs typeface="Microsoft JhengHei"/>
              </a:rPr>
              <a:t>人畜</a:t>
            </a:r>
            <a:endParaRPr sz="2400">
              <a:latin typeface="Microsoft JhengHei"/>
              <a:cs typeface="Microsoft JhengHei"/>
            </a:endParaRPr>
          </a:p>
          <a:p>
            <a:pPr marL="316230">
              <a:lnSpc>
                <a:spcPct val="100000"/>
              </a:lnSpc>
              <a:spcBef>
                <a:spcPts val="855"/>
              </a:spcBef>
            </a:pPr>
            <a:r>
              <a:rPr dirty="0" sz="2400" spc="-25" b="1">
                <a:latin typeface="Microsoft JhengHei"/>
                <a:cs typeface="Microsoft JhengHei"/>
              </a:rPr>
              <a:t>共通</a:t>
            </a:r>
            <a:endParaRPr sz="2400">
              <a:latin typeface="Microsoft JhengHei"/>
              <a:cs typeface="Microsoft JhengHei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47828" y="3953243"/>
            <a:ext cx="1105662" cy="1107198"/>
          </a:xfrm>
          <a:prstGeom prst="rect">
            <a:avLst/>
          </a:prstGeom>
        </p:spPr>
      </p:pic>
      <p:sp>
        <p:nvSpPr>
          <p:cNvPr id="16" name="object 16" descr=""/>
          <p:cNvSpPr txBox="1"/>
          <p:nvPr/>
        </p:nvSpPr>
        <p:spPr>
          <a:xfrm>
            <a:off x="384454" y="4364482"/>
            <a:ext cx="6337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35" b="1">
                <a:latin typeface="Microsoft JhengHei"/>
                <a:cs typeface="Microsoft JhengHei"/>
              </a:rPr>
              <a:t>獸醫師</a:t>
            </a:r>
            <a:endParaRPr sz="1600">
              <a:latin typeface="Microsoft JhengHei"/>
              <a:cs typeface="Microsoft JhengHei"/>
            </a:endParaRPr>
          </a:p>
        </p:txBody>
      </p:sp>
      <p:graphicFrame>
        <p:nvGraphicFramePr>
          <p:cNvPr id="17" name="object 17" descr=""/>
          <p:cNvGraphicFramePr>
            <a:graphicFrameLocks noGrp="1"/>
          </p:cNvGraphicFramePr>
          <p:nvPr/>
        </p:nvGraphicFramePr>
        <p:xfrm>
          <a:off x="4473416" y="3655948"/>
          <a:ext cx="7470140" cy="2444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9270"/>
                <a:gridCol w="4170679"/>
                <a:gridCol w="1404620"/>
              </a:tblGrid>
              <a:tr h="436245">
                <a:tc>
                  <a:txBody>
                    <a:bodyPr/>
                    <a:lstStyle/>
                    <a:p>
                      <a:pPr algn="ctr" marL="400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2000" spc="-20" b="1">
                          <a:solidFill>
                            <a:srgbClr val="FFFFFF"/>
                          </a:solidFill>
                          <a:latin typeface="Microsoft JhengHei"/>
                          <a:cs typeface="Microsoft JhengHei"/>
                        </a:rPr>
                        <a:t>主要項目</a:t>
                      </a:r>
                      <a:endParaRPr sz="20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3937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25465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3189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2000" spc="-30" b="1">
                          <a:solidFill>
                            <a:srgbClr val="FFFFFF"/>
                          </a:solidFill>
                          <a:latin typeface="Microsoft JhengHei"/>
                          <a:cs typeface="Microsoft JhengHei"/>
                        </a:rPr>
                        <a:t>業務</a:t>
                      </a:r>
                      <a:endParaRPr sz="20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3937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25465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93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2000" spc="-20" b="1">
                          <a:solidFill>
                            <a:srgbClr val="FFFFFF"/>
                          </a:solidFill>
                          <a:latin typeface="Microsoft JhengHei"/>
                          <a:cs typeface="Microsoft JhengHei"/>
                        </a:rPr>
                        <a:t>承辦人員</a:t>
                      </a:r>
                      <a:endParaRPr sz="20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3937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254652"/>
                    </a:solidFill>
                  </a:tcPr>
                </a:tc>
              </a:tr>
              <a:tr h="709295">
                <a:tc>
                  <a:txBody>
                    <a:bodyPr/>
                    <a:lstStyle/>
                    <a:p>
                      <a:pPr algn="ctr" marL="2032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dirty="0" sz="2000" spc="-25">
                          <a:latin typeface="Microsoft JhengHei"/>
                          <a:cs typeface="Microsoft JhengHei"/>
                        </a:rPr>
                        <a:t>獸醫師</a:t>
                      </a:r>
                      <a:endParaRPr sz="2000">
                        <a:latin typeface="Microsoft JhengHei"/>
                        <a:cs typeface="Microsoft JhengHei"/>
                      </a:endParaRPr>
                    </a:p>
                    <a:p>
                      <a:pPr algn="ctr" marL="20320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Microsoft JhengHei"/>
                          <a:cs typeface="Microsoft JhengHei"/>
                        </a:rPr>
                        <a:t>一般性管理</a:t>
                      </a:r>
                      <a:endParaRPr sz="20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39369"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E76E5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dirty="0" sz="2000" spc="-20">
                          <a:latin typeface="Microsoft JhengHei"/>
                          <a:cs typeface="Microsoft JhengHei"/>
                        </a:rPr>
                        <a:t>獸醫師證書核發、繼續教育處理</a:t>
                      </a:r>
                      <a:endParaRPr sz="2000">
                        <a:latin typeface="Microsoft JhengHei"/>
                        <a:cs typeface="Microsoft JhengHei"/>
                      </a:endParaRPr>
                    </a:p>
                    <a:p>
                      <a:pPr marL="113030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Microsoft JhengHei"/>
                          <a:cs typeface="Microsoft JhengHei"/>
                        </a:rPr>
                        <a:t>獸醫師法解釋、修法</a:t>
                      </a:r>
                      <a:endParaRPr sz="20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39369"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E76E5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0330">
                        <a:lnSpc>
                          <a:spcPct val="100000"/>
                        </a:lnSpc>
                        <a:spcBef>
                          <a:spcPts val="1510"/>
                        </a:spcBef>
                      </a:pPr>
                      <a:r>
                        <a:rPr dirty="0" sz="2000" spc="-20">
                          <a:latin typeface="Microsoft JhengHei"/>
                          <a:cs typeface="Microsoft JhengHei"/>
                        </a:rPr>
                        <a:t>蔡技士</a:t>
                      </a:r>
                      <a:endParaRPr sz="20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191770"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E76E51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2000" spc="-10" b="1">
                          <a:solidFill>
                            <a:srgbClr val="2A9D8F"/>
                          </a:solidFill>
                          <a:latin typeface="Microsoft JhengHei"/>
                          <a:cs typeface="Microsoft JhengHei"/>
                        </a:rPr>
                        <a:t>獸醫輔助人力</a:t>
                      </a:r>
                      <a:endParaRPr sz="20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50800">
                    <a:lnL w="38100">
                      <a:solidFill>
                        <a:srgbClr val="E76E51"/>
                      </a:solidFill>
                      <a:prstDash val="solid"/>
                    </a:lnL>
                    <a:lnT w="38100">
                      <a:solidFill>
                        <a:srgbClr val="E76E51"/>
                      </a:solidFill>
                      <a:prstDash val="solid"/>
                    </a:lnT>
                    <a:lnB w="38100">
                      <a:solidFill>
                        <a:srgbClr val="E76E5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2000" spc="-10" b="1">
                          <a:solidFill>
                            <a:srgbClr val="2A9D8F"/>
                          </a:solidFill>
                          <a:latin typeface="Microsoft JhengHei"/>
                          <a:cs typeface="Microsoft JhengHei"/>
                        </a:rPr>
                        <a:t>動物醫事助理制度管理、修正</a:t>
                      </a:r>
                      <a:endParaRPr sz="20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50800">
                    <a:lnT w="38100">
                      <a:solidFill>
                        <a:srgbClr val="E76E51"/>
                      </a:solidFill>
                      <a:prstDash val="solid"/>
                    </a:lnT>
                    <a:lnB w="38100">
                      <a:solidFill>
                        <a:srgbClr val="E76E5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969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2000" spc="-20" b="1">
                          <a:solidFill>
                            <a:srgbClr val="2A9D8F"/>
                          </a:solidFill>
                          <a:latin typeface="Microsoft JhengHei"/>
                          <a:cs typeface="Microsoft JhengHei"/>
                        </a:rPr>
                        <a:t>張技士</a:t>
                      </a:r>
                      <a:endParaRPr sz="20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50800">
                    <a:lnR w="38100">
                      <a:solidFill>
                        <a:srgbClr val="E76E51"/>
                      </a:solidFill>
                      <a:prstDash val="solid"/>
                    </a:lnR>
                    <a:lnT w="38100">
                      <a:solidFill>
                        <a:srgbClr val="E76E51"/>
                      </a:solidFill>
                      <a:prstDash val="solid"/>
                    </a:lnT>
                    <a:lnB w="38100">
                      <a:solidFill>
                        <a:srgbClr val="E76E51"/>
                      </a:solidFill>
                      <a:prstDash val="solid"/>
                    </a:lnB>
                  </a:tcPr>
                </a:tc>
              </a:tr>
              <a:tr h="397510"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2000" spc="-25" b="1">
                          <a:solidFill>
                            <a:srgbClr val="2A9D8F"/>
                          </a:solidFill>
                          <a:latin typeface="Microsoft JhengHei"/>
                          <a:cs typeface="Microsoft JhengHei"/>
                        </a:rPr>
                        <a:t>用藥</a:t>
                      </a:r>
                      <a:endParaRPr sz="20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29845">
                    <a:lnT w="38100">
                      <a:solidFill>
                        <a:srgbClr val="E76E5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2000" spc="-15" b="1">
                          <a:solidFill>
                            <a:srgbClr val="2A9D8F"/>
                          </a:solidFill>
                          <a:latin typeface="Microsoft JhengHei"/>
                          <a:cs typeface="Microsoft JhengHei"/>
                        </a:rPr>
                        <a:t>人用藥用於犬貓及非經濟動物管理</a:t>
                      </a:r>
                      <a:endParaRPr sz="20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29845">
                    <a:lnT w="38100">
                      <a:solidFill>
                        <a:srgbClr val="E76E5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0033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2000" spc="-20" b="1">
                          <a:solidFill>
                            <a:srgbClr val="2A9D8F"/>
                          </a:solidFill>
                          <a:latin typeface="Microsoft JhengHei"/>
                          <a:cs typeface="Microsoft JhengHei"/>
                        </a:rPr>
                        <a:t>朱技正</a:t>
                      </a:r>
                      <a:endParaRPr sz="20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29845">
                    <a:lnT w="38100">
                      <a:solidFill>
                        <a:srgbClr val="E76E51"/>
                      </a:solidFill>
                      <a:prstDash val="solid"/>
                    </a:lnT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2000" spc="-15">
                          <a:latin typeface="Microsoft JhengHei"/>
                          <a:cs typeface="Microsoft JhengHei"/>
                        </a:rPr>
                        <a:t>人畜共通</a:t>
                      </a:r>
                      <a:endParaRPr sz="20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6858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2000" spc="-10">
                          <a:latin typeface="Microsoft JhengHei"/>
                          <a:cs typeface="Microsoft JhengHei"/>
                        </a:rPr>
                        <a:t>狂犬病業務</a:t>
                      </a:r>
                      <a:endParaRPr sz="20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6858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033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2000" spc="-20">
                          <a:latin typeface="Microsoft JhengHei"/>
                          <a:cs typeface="Microsoft JhengHei"/>
                        </a:rPr>
                        <a:t>官技正</a:t>
                      </a:r>
                      <a:endParaRPr sz="20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6858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8" name="object 18" descr=""/>
          <p:cNvSpPr txBox="1"/>
          <p:nvPr/>
        </p:nvSpPr>
        <p:spPr>
          <a:xfrm>
            <a:off x="9577196" y="6307632"/>
            <a:ext cx="21793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2A9D8F"/>
                </a:solidFill>
                <a:latin typeface="Microsoft JhengHei"/>
                <a:cs typeface="Microsoft JhengHei"/>
              </a:rPr>
              <a:t>綠字：新興法規/業務</a:t>
            </a:r>
            <a:endParaRPr sz="18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365759"/>
            <a:ext cx="12192000" cy="1053465"/>
            <a:chOff x="0" y="365759"/>
            <a:chExt cx="12192000" cy="1053465"/>
          </a:xfrm>
        </p:grpSpPr>
        <p:sp>
          <p:nvSpPr>
            <p:cNvPr id="3" name="object 3" descr=""/>
            <p:cNvSpPr/>
            <p:nvPr/>
          </p:nvSpPr>
          <p:spPr>
            <a:xfrm>
              <a:off x="446531" y="365759"/>
              <a:ext cx="11745595" cy="1053465"/>
            </a:xfrm>
            <a:custGeom>
              <a:avLst/>
              <a:gdLst/>
              <a:ahLst/>
              <a:cxnLst/>
              <a:rect l="l" t="t" r="r" b="b"/>
              <a:pathLst>
                <a:path w="11745595" h="1053465">
                  <a:moveTo>
                    <a:pt x="0" y="1053084"/>
                  </a:moveTo>
                  <a:lnTo>
                    <a:pt x="11745468" y="1053084"/>
                  </a:lnTo>
                  <a:lnTo>
                    <a:pt x="11745468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365759"/>
              <a:ext cx="447040" cy="1053465"/>
            </a:xfrm>
            <a:custGeom>
              <a:avLst/>
              <a:gdLst/>
              <a:ahLst/>
              <a:cxnLst/>
              <a:rect l="l" t="t" r="r" b="b"/>
              <a:pathLst>
                <a:path w="447040" h="1053465">
                  <a:moveTo>
                    <a:pt x="44653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446531" y="1053084"/>
                  </a:lnTo>
                  <a:lnTo>
                    <a:pt x="446531" y="0"/>
                  </a:lnTo>
                  <a:close/>
                </a:path>
              </a:pathLst>
            </a:custGeom>
            <a:solidFill>
              <a:srgbClr val="E76E51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8651" y="567004"/>
            <a:ext cx="446278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508634" algn="l"/>
              </a:tabLst>
            </a:pPr>
            <a:r>
              <a:rPr dirty="0" baseline="13020" sz="4800" spc="-75">
                <a:solidFill>
                  <a:srgbClr val="FFFFFF"/>
                </a:solidFill>
              </a:rPr>
              <a:t>D</a:t>
            </a:r>
            <a:r>
              <a:rPr dirty="0" baseline="13020" sz="4800">
                <a:solidFill>
                  <a:srgbClr val="FFFFFF"/>
                </a:solidFill>
              </a:rPr>
              <a:t>	</a:t>
            </a:r>
            <a:r>
              <a:rPr dirty="0" sz="4400" spc="-10"/>
              <a:t>供（輸）</a:t>
            </a:r>
            <a:r>
              <a:rPr dirty="0" sz="4400" spc="-25"/>
              <a:t>血議題</a:t>
            </a:r>
            <a:endParaRPr sz="4400"/>
          </a:p>
        </p:txBody>
      </p:sp>
      <p:grpSp>
        <p:nvGrpSpPr>
          <p:cNvPr id="6" name="object 6" descr=""/>
          <p:cNvGrpSpPr/>
          <p:nvPr/>
        </p:nvGrpSpPr>
        <p:grpSpPr>
          <a:xfrm>
            <a:off x="446531" y="3290315"/>
            <a:ext cx="833755" cy="3549650"/>
            <a:chOff x="446531" y="3290315"/>
            <a:chExt cx="833755" cy="3549650"/>
          </a:xfrm>
        </p:grpSpPr>
        <p:sp>
          <p:nvSpPr>
            <p:cNvPr id="7" name="object 7" descr=""/>
            <p:cNvSpPr/>
            <p:nvPr/>
          </p:nvSpPr>
          <p:spPr>
            <a:xfrm>
              <a:off x="446531" y="3290315"/>
              <a:ext cx="833755" cy="3549650"/>
            </a:xfrm>
            <a:custGeom>
              <a:avLst/>
              <a:gdLst/>
              <a:ahLst/>
              <a:cxnLst/>
              <a:rect l="l" t="t" r="r" b="b"/>
              <a:pathLst>
                <a:path w="833755" h="3549650">
                  <a:moveTo>
                    <a:pt x="625221" y="0"/>
                  </a:moveTo>
                  <a:lnTo>
                    <a:pt x="208407" y="0"/>
                  </a:lnTo>
                  <a:lnTo>
                    <a:pt x="208407" y="3132582"/>
                  </a:lnTo>
                  <a:lnTo>
                    <a:pt x="0" y="3132582"/>
                  </a:lnTo>
                  <a:lnTo>
                    <a:pt x="416814" y="3549394"/>
                  </a:lnTo>
                  <a:lnTo>
                    <a:pt x="833628" y="3132582"/>
                  </a:lnTo>
                  <a:lnTo>
                    <a:pt x="625221" y="3132582"/>
                  </a:lnTo>
                  <a:lnTo>
                    <a:pt x="625221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24840" y="3428999"/>
              <a:ext cx="475615" cy="2714625"/>
            </a:xfrm>
            <a:custGeom>
              <a:avLst/>
              <a:gdLst/>
              <a:ahLst/>
              <a:cxnLst/>
              <a:rect l="l" t="t" r="r" b="b"/>
              <a:pathLst>
                <a:path w="475615" h="2714625">
                  <a:moveTo>
                    <a:pt x="475488" y="2462784"/>
                  </a:moveTo>
                  <a:lnTo>
                    <a:pt x="470649" y="2412111"/>
                  </a:lnTo>
                  <a:lnTo>
                    <a:pt x="456793" y="2364917"/>
                  </a:lnTo>
                  <a:lnTo>
                    <a:pt x="434873" y="2322195"/>
                  </a:lnTo>
                  <a:lnTo>
                    <a:pt x="405853" y="2284984"/>
                  </a:lnTo>
                  <a:lnTo>
                    <a:pt x="370662" y="2254275"/>
                  </a:lnTo>
                  <a:lnTo>
                    <a:pt x="330276" y="2231098"/>
                  </a:lnTo>
                  <a:lnTo>
                    <a:pt x="285648" y="2216442"/>
                  </a:lnTo>
                  <a:lnTo>
                    <a:pt x="237744" y="2211324"/>
                  </a:lnTo>
                  <a:lnTo>
                    <a:pt x="189826" y="2216442"/>
                  </a:lnTo>
                  <a:lnTo>
                    <a:pt x="145199" y="2231098"/>
                  </a:lnTo>
                  <a:lnTo>
                    <a:pt x="104813" y="2254275"/>
                  </a:lnTo>
                  <a:lnTo>
                    <a:pt x="69621" y="2284984"/>
                  </a:lnTo>
                  <a:lnTo>
                    <a:pt x="40601" y="2322195"/>
                  </a:lnTo>
                  <a:lnTo>
                    <a:pt x="18681" y="2364917"/>
                  </a:lnTo>
                  <a:lnTo>
                    <a:pt x="4826" y="2412111"/>
                  </a:lnTo>
                  <a:lnTo>
                    <a:pt x="0" y="2462784"/>
                  </a:lnTo>
                  <a:lnTo>
                    <a:pt x="4826" y="2513469"/>
                  </a:lnTo>
                  <a:lnTo>
                    <a:pt x="18681" y="2560663"/>
                  </a:lnTo>
                  <a:lnTo>
                    <a:pt x="40601" y="2603385"/>
                  </a:lnTo>
                  <a:lnTo>
                    <a:pt x="69621" y="2640596"/>
                  </a:lnTo>
                  <a:lnTo>
                    <a:pt x="104813" y="2671305"/>
                  </a:lnTo>
                  <a:lnTo>
                    <a:pt x="145199" y="2694482"/>
                  </a:lnTo>
                  <a:lnTo>
                    <a:pt x="189826" y="2709138"/>
                  </a:lnTo>
                  <a:lnTo>
                    <a:pt x="237744" y="2714244"/>
                  </a:lnTo>
                  <a:lnTo>
                    <a:pt x="285648" y="2709138"/>
                  </a:lnTo>
                  <a:lnTo>
                    <a:pt x="330276" y="2694482"/>
                  </a:lnTo>
                  <a:lnTo>
                    <a:pt x="370662" y="2671305"/>
                  </a:lnTo>
                  <a:lnTo>
                    <a:pt x="405853" y="2640596"/>
                  </a:lnTo>
                  <a:lnTo>
                    <a:pt x="434873" y="2603385"/>
                  </a:lnTo>
                  <a:lnTo>
                    <a:pt x="456793" y="2560663"/>
                  </a:lnTo>
                  <a:lnTo>
                    <a:pt x="470649" y="2513469"/>
                  </a:lnTo>
                  <a:lnTo>
                    <a:pt x="475488" y="2462784"/>
                  </a:lnTo>
                  <a:close/>
                </a:path>
                <a:path w="475615" h="2714625">
                  <a:moveTo>
                    <a:pt x="475488" y="1312164"/>
                  </a:moveTo>
                  <a:lnTo>
                    <a:pt x="470649" y="1261478"/>
                  </a:lnTo>
                  <a:lnTo>
                    <a:pt x="456793" y="1214259"/>
                  </a:lnTo>
                  <a:lnTo>
                    <a:pt x="434873" y="1171549"/>
                  </a:lnTo>
                  <a:lnTo>
                    <a:pt x="405853" y="1134338"/>
                  </a:lnTo>
                  <a:lnTo>
                    <a:pt x="370662" y="1103642"/>
                  </a:lnTo>
                  <a:lnTo>
                    <a:pt x="330276" y="1080465"/>
                  </a:lnTo>
                  <a:lnTo>
                    <a:pt x="285648" y="1065822"/>
                  </a:lnTo>
                  <a:lnTo>
                    <a:pt x="237744" y="1060704"/>
                  </a:lnTo>
                  <a:lnTo>
                    <a:pt x="189826" y="1065822"/>
                  </a:lnTo>
                  <a:lnTo>
                    <a:pt x="145199" y="1080465"/>
                  </a:lnTo>
                  <a:lnTo>
                    <a:pt x="104813" y="1103642"/>
                  </a:lnTo>
                  <a:lnTo>
                    <a:pt x="69621" y="1134338"/>
                  </a:lnTo>
                  <a:lnTo>
                    <a:pt x="40601" y="1171549"/>
                  </a:lnTo>
                  <a:lnTo>
                    <a:pt x="18681" y="1214259"/>
                  </a:lnTo>
                  <a:lnTo>
                    <a:pt x="4826" y="1261478"/>
                  </a:lnTo>
                  <a:lnTo>
                    <a:pt x="0" y="1312164"/>
                  </a:lnTo>
                  <a:lnTo>
                    <a:pt x="4826" y="1362862"/>
                  </a:lnTo>
                  <a:lnTo>
                    <a:pt x="18681" y="1410081"/>
                  </a:lnTo>
                  <a:lnTo>
                    <a:pt x="40601" y="1452791"/>
                  </a:lnTo>
                  <a:lnTo>
                    <a:pt x="69621" y="1490002"/>
                  </a:lnTo>
                  <a:lnTo>
                    <a:pt x="104813" y="1520698"/>
                  </a:lnTo>
                  <a:lnTo>
                    <a:pt x="145199" y="1543875"/>
                  </a:lnTo>
                  <a:lnTo>
                    <a:pt x="189826" y="1558518"/>
                  </a:lnTo>
                  <a:lnTo>
                    <a:pt x="237744" y="1563624"/>
                  </a:lnTo>
                  <a:lnTo>
                    <a:pt x="285648" y="1558518"/>
                  </a:lnTo>
                  <a:lnTo>
                    <a:pt x="330276" y="1543875"/>
                  </a:lnTo>
                  <a:lnTo>
                    <a:pt x="370662" y="1520698"/>
                  </a:lnTo>
                  <a:lnTo>
                    <a:pt x="405853" y="1490002"/>
                  </a:lnTo>
                  <a:lnTo>
                    <a:pt x="434873" y="1452791"/>
                  </a:lnTo>
                  <a:lnTo>
                    <a:pt x="456793" y="1410081"/>
                  </a:lnTo>
                  <a:lnTo>
                    <a:pt x="470649" y="1362862"/>
                  </a:lnTo>
                  <a:lnTo>
                    <a:pt x="475488" y="1312164"/>
                  </a:lnTo>
                  <a:close/>
                </a:path>
                <a:path w="475615" h="2714625">
                  <a:moveTo>
                    <a:pt x="475488" y="251460"/>
                  </a:moveTo>
                  <a:lnTo>
                    <a:pt x="470649" y="200774"/>
                  </a:lnTo>
                  <a:lnTo>
                    <a:pt x="456793" y="153555"/>
                  </a:lnTo>
                  <a:lnTo>
                    <a:pt x="434873" y="110845"/>
                  </a:lnTo>
                  <a:lnTo>
                    <a:pt x="405853" y="73634"/>
                  </a:lnTo>
                  <a:lnTo>
                    <a:pt x="370662" y="42938"/>
                  </a:lnTo>
                  <a:lnTo>
                    <a:pt x="330276" y="19761"/>
                  </a:lnTo>
                  <a:lnTo>
                    <a:pt x="285648" y="5118"/>
                  </a:lnTo>
                  <a:lnTo>
                    <a:pt x="237744" y="0"/>
                  </a:lnTo>
                  <a:lnTo>
                    <a:pt x="189826" y="5118"/>
                  </a:lnTo>
                  <a:lnTo>
                    <a:pt x="145199" y="19761"/>
                  </a:lnTo>
                  <a:lnTo>
                    <a:pt x="104813" y="42938"/>
                  </a:lnTo>
                  <a:lnTo>
                    <a:pt x="69621" y="73634"/>
                  </a:lnTo>
                  <a:lnTo>
                    <a:pt x="40601" y="110845"/>
                  </a:lnTo>
                  <a:lnTo>
                    <a:pt x="18681" y="153555"/>
                  </a:lnTo>
                  <a:lnTo>
                    <a:pt x="4826" y="200774"/>
                  </a:lnTo>
                  <a:lnTo>
                    <a:pt x="0" y="251460"/>
                  </a:lnTo>
                  <a:lnTo>
                    <a:pt x="4826" y="302158"/>
                  </a:lnTo>
                  <a:lnTo>
                    <a:pt x="18681" y="349377"/>
                  </a:lnTo>
                  <a:lnTo>
                    <a:pt x="40601" y="392087"/>
                  </a:lnTo>
                  <a:lnTo>
                    <a:pt x="69621" y="429298"/>
                  </a:lnTo>
                  <a:lnTo>
                    <a:pt x="104813" y="459994"/>
                  </a:lnTo>
                  <a:lnTo>
                    <a:pt x="145199" y="483171"/>
                  </a:lnTo>
                  <a:lnTo>
                    <a:pt x="189826" y="497814"/>
                  </a:lnTo>
                  <a:lnTo>
                    <a:pt x="237744" y="502920"/>
                  </a:lnTo>
                  <a:lnTo>
                    <a:pt x="285648" y="497814"/>
                  </a:lnTo>
                  <a:lnTo>
                    <a:pt x="330276" y="483171"/>
                  </a:lnTo>
                  <a:lnTo>
                    <a:pt x="370662" y="459994"/>
                  </a:lnTo>
                  <a:lnTo>
                    <a:pt x="405853" y="429298"/>
                  </a:lnTo>
                  <a:lnTo>
                    <a:pt x="434873" y="392087"/>
                  </a:lnTo>
                  <a:lnTo>
                    <a:pt x="456793" y="349377"/>
                  </a:lnTo>
                  <a:lnTo>
                    <a:pt x="470649" y="302158"/>
                  </a:lnTo>
                  <a:lnTo>
                    <a:pt x="475488" y="251460"/>
                  </a:lnTo>
                  <a:close/>
                </a:path>
              </a:pathLst>
            </a:custGeom>
            <a:solidFill>
              <a:srgbClr val="E9C46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154277" y="3453765"/>
            <a:ext cx="11075670" cy="33343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44600" marR="374650" indent="-1175385">
              <a:lnSpc>
                <a:spcPct val="100000"/>
              </a:lnSpc>
              <a:spcBef>
                <a:spcPts val="100"/>
              </a:spcBef>
              <a:tabLst>
                <a:tab pos="1244600" algn="l"/>
              </a:tabLst>
            </a:pPr>
            <a:r>
              <a:rPr dirty="0" baseline="12345" sz="2700" spc="-15">
                <a:latin typeface="Microsoft JhengHei"/>
                <a:cs typeface="Microsoft JhengHei"/>
              </a:rPr>
              <a:t>113.03.21</a:t>
            </a:r>
            <a:r>
              <a:rPr dirty="0" baseline="12345" sz="2700">
                <a:latin typeface="Microsoft JhengHei"/>
                <a:cs typeface="Microsoft JhengHei"/>
              </a:rPr>
              <a:t>	</a:t>
            </a:r>
            <a:r>
              <a:rPr dirty="0" sz="2400" spc="-5">
                <a:latin typeface="Microsoft JhengHei"/>
                <a:cs typeface="Microsoft JhengHei"/>
              </a:rPr>
              <a:t>血庫運行穩定性受「飼主意願及犬貓可捐血條件等條件」影響，建議先</a:t>
            </a:r>
            <a:r>
              <a:rPr dirty="0" sz="2400">
                <a:latin typeface="Microsoft JhengHei"/>
                <a:cs typeface="Microsoft JhengHei"/>
              </a:rPr>
              <a:t>優化</a:t>
            </a:r>
            <a:r>
              <a:rPr dirty="0" sz="2400" spc="-10" b="1">
                <a:solidFill>
                  <a:srgbClr val="E76E51"/>
                </a:solidFill>
                <a:latin typeface="Microsoft JhengHei"/>
                <a:cs typeface="Microsoft JhengHei"/>
              </a:rPr>
              <a:t>供血犬貓資格條件</a:t>
            </a:r>
            <a:endParaRPr sz="2400">
              <a:latin typeface="Microsoft JhengHei"/>
              <a:cs typeface="Microsoft JhengHei"/>
            </a:endParaRPr>
          </a:p>
          <a:p>
            <a:pPr marL="1244600" marR="482600" indent="-1175385">
              <a:lnSpc>
                <a:spcPct val="100000"/>
              </a:lnSpc>
              <a:spcBef>
                <a:spcPts val="2195"/>
              </a:spcBef>
            </a:pPr>
            <a:r>
              <a:rPr dirty="0" baseline="6172" sz="2700" spc="-15">
                <a:latin typeface="Microsoft JhengHei"/>
                <a:cs typeface="Microsoft JhengHei"/>
              </a:rPr>
              <a:t>113.07-</a:t>
            </a:r>
            <a:r>
              <a:rPr dirty="0" baseline="6172" sz="2700">
                <a:latin typeface="Microsoft JhengHei"/>
                <a:cs typeface="Microsoft JhengHei"/>
              </a:rPr>
              <a:t>10</a:t>
            </a:r>
            <a:r>
              <a:rPr dirty="0" baseline="6172" sz="2700" spc="480">
                <a:latin typeface="Microsoft JhengHei"/>
                <a:cs typeface="Microsoft JhengHei"/>
              </a:rPr>
              <a:t> </a:t>
            </a:r>
            <a:r>
              <a:rPr dirty="0" sz="2400" spc="-15">
                <a:latin typeface="Microsoft JhengHei"/>
                <a:cs typeface="Microsoft JhengHei"/>
              </a:rPr>
              <a:t>獸醫師公會全國聯合會、直轄市獸醫師公會、國內獸醫學院(系)及其附設教學動物醫院等單位研商犬貓。供血資格條件</a:t>
            </a:r>
            <a:endParaRPr sz="2400">
              <a:latin typeface="Microsoft JhengHei"/>
              <a:cs typeface="Microsoft JhengHei"/>
            </a:endParaRPr>
          </a:p>
          <a:p>
            <a:pPr marL="1244600">
              <a:lnSpc>
                <a:spcPct val="100000"/>
              </a:lnSpc>
              <a:spcBef>
                <a:spcPts val="5"/>
              </a:spcBef>
            </a:pPr>
            <a:r>
              <a:rPr dirty="0" sz="2400" spc="-10">
                <a:latin typeface="Microsoft JhengHei"/>
                <a:cs typeface="Microsoft JhengHei"/>
              </a:rPr>
              <a:t>(113.10.22:</a:t>
            </a:r>
            <a:r>
              <a:rPr dirty="0" sz="2400" b="1">
                <a:latin typeface="Microsoft JhengHei"/>
                <a:cs typeface="Microsoft JhengHei"/>
              </a:rPr>
              <a:t>國內供血犬貓資格條件獲共識</a:t>
            </a:r>
            <a:r>
              <a:rPr dirty="0" sz="2400" spc="-50">
                <a:latin typeface="Microsoft JhengHei"/>
                <a:cs typeface="Microsoft JhengHei"/>
              </a:rPr>
              <a:t>)</a:t>
            </a:r>
            <a:endParaRPr sz="2400">
              <a:latin typeface="Microsoft JhengHei"/>
              <a:cs typeface="Microsoft JhengHei"/>
            </a:endParaRPr>
          </a:p>
          <a:p>
            <a:pPr marL="38100">
              <a:lnSpc>
                <a:spcPct val="100000"/>
              </a:lnSpc>
              <a:spcBef>
                <a:spcPts val="810"/>
              </a:spcBef>
              <a:tabLst>
                <a:tab pos="1244600" algn="l"/>
                <a:tab pos="1587500" algn="l"/>
              </a:tabLst>
            </a:pPr>
            <a:r>
              <a:rPr dirty="0" baseline="1543" sz="2700" spc="-15">
                <a:latin typeface="Microsoft JhengHei"/>
                <a:cs typeface="Microsoft JhengHei"/>
              </a:rPr>
              <a:t>113.10.16</a:t>
            </a:r>
            <a:r>
              <a:rPr dirty="0" baseline="1543" sz="2700">
                <a:latin typeface="Microsoft JhengHei"/>
                <a:cs typeface="Microsoft JhengHei"/>
              </a:rPr>
              <a:t>	</a:t>
            </a:r>
            <a:r>
              <a:rPr dirty="0" sz="2400" spc="-50">
                <a:latin typeface="Arial MT"/>
                <a:cs typeface="Arial MT"/>
              </a:rPr>
              <a:t>•</a:t>
            </a:r>
            <a:r>
              <a:rPr dirty="0" sz="2400">
                <a:latin typeface="Arial MT"/>
                <a:cs typeface="Arial MT"/>
              </a:rPr>
              <a:t>	</a:t>
            </a:r>
            <a:r>
              <a:rPr dirty="0" sz="2400" spc="-5">
                <a:latin typeface="Microsoft JhengHei"/>
                <a:cs typeface="Microsoft JhengHei"/>
              </a:rPr>
              <a:t>維持現行非營利血庫及私人血庫「雙軌制度」確保犬貓血液來源穩定性</a:t>
            </a:r>
            <a:endParaRPr sz="2400">
              <a:latin typeface="Microsoft JhengHei"/>
              <a:cs typeface="Microsoft JhengHei"/>
            </a:endParaRPr>
          </a:p>
          <a:p>
            <a:pPr marL="1587500" marR="30480" indent="-342900">
              <a:lnSpc>
                <a:spcPct val="100000"/>
              </a:lnSpc>
              <a:buFont typeface="Arial MT"/>
              <a:buChar char="•"/>
              <a:tabLst>
                <a:tab pos="1587500" algn="l"/>
              </a:tabLst>
            </a:pPr>
            <a:r>
              <a:rPr dirty="0" sz="2400">
                <a:latin typeface="Microsoft JhengHei"/>
                <a:cs typeface="Microsoft JhengHei"/>
              </a:rPr>
              <a:t>國內已有犬貓血液保存與供應據點，以</a:t>
            </a:r>
            <a:r>
              <a:rPr dirty="0" sz="2400" spc="-5" b="1">
                <a:solidFill>
                  <a:srgbClr val="E76E51"/>
                </a:solidFill>
                <a:latin typeface="Microsoft JhengHei"/>
                <a:cs typeface="Microsoft JhengHei"/>
              </a:rPr>
              <a:t>建置「供血犬貓資訊媒合平臺」</a:t>
            </a:r>
            <a:r>
              <a:rPr dirty="0" sz="2400" spc="-10" b="1">
                <a:solidFill>
                  <a:srgbClr val="E76E51"/>
                </a:solidFill>
                <a:latin typeface="Microsoft JhengHei"/>
                <a:cs typeface="Microsoft JhengHei"/>
              </a:rPr>
              <a:t>整合用血資訊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148964" y="1773427"/>
            <a:ext cx="4389120" cy="1305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469265" algn="l"/>
              </a:tabLst>
            </a:pPr>
            <a:r>
              <a:rPr dirty="0" sz="2800" spc="-40">
                <a:latin typeface="Microsoft JhengHei"/>
                <a:cs typeface="Microsoft JhengHei"/>
              </a:rPr>
              <a:t>維護供血犬貓動物福利</a:t>
            </a:r>
            <a:endParaRPr sz="2800">
              <a:latin typeface="Microsoft JhengHei"/>
              <a:cs typeface="Microsoft JhengHei"/>
            </a:endParaRPr>
          </a:p>
          <a:p>
            <a:pPr marL="469265" indent="-456565">
              <a:lnSpc>
                <a:spcPct val="100000"/>
              </a:lnSpc>
              <a:buFont typeface="Arial MT"/>
              <a:buChar char="•"/>
              <a:tabLst>
                <a:tab pos="469265" algn="l"/>
              </a:tabLst>
            </a:pPr>
            <a:r>
              <a:rPr dirty="0" sz="2800" spc="-45">
                <a:latin typeface="Microsoft JhengHei"/>
                <a:cs typeface="Microsoft JhengHei"/>
              </a:rPr>
              <a:t>保障受血犬貓用血安全</a:t>
            </a:r>
            <a:endParaRPr sz="2800">
              <a:latin typeface="Microsoft JhengHei"/>
              <a:cs typeface="Microsoft JhengHei"/>
            </a:endParaRPr>
          </a:p>
          <a:p>
            <a:pPr marL="469265" indent="-456565">
              <a:lnSpc>
                <a:spcPct val="100000"/>
              </a:lnSpc>
              <a:buFont typeface="Arial MT"/>
              <a:buChar char="•"/>
              <a:tabLst>
                <a:tab pos="469265" algn="l"/>
              </a:tabLst>
            </a:pPr>
            <a:r>
              <a:rPr dirty="0" sz="2800" spc="-40">
                <a:latin typeface="Microsoft JhengHei"/>
                <a:cs typeface="Microsoft JhengHei"/>
              </a:rPr>
              <a:t>維持動物醫療用血不中斷</a:t>
            </a:r>
            <a:endParaRPr sz="2800">
              <a:latin typeface="Microsoft JhengHei"/>
              <a:cs typeface="Microsoft JhengHe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17016" y="2075815"/>
            <a:ext cx="18542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5" b="1">
                <a:solidFill>
                  <a:srgbClr val="E76E51"/>
                </a:solidFill>
                <a:latin typeface="Microsoft JhengHei"/>
                <a:cs typeface="Microsoft JhengHei"/>
              </a:rPr>
              <a:t>政策目標</a:t>
            </a:r>
            <a:endParaRPr sz="3600">
              <a:latin typeface="Microsoft JhengHei"/>
              <a:cs typeface="Microsoft JhengHei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2747772" y="1778507"/>
            <a:ext cx="139065" cy="1329055"/>
          </a:xfrm>
          <a:custGeom>
            <a:avLst/>
            <a:gdLst/>
            <a:ahLst/>
            <a:cxnLst/>
            <a:rect l="l" t="t" r="r" b="b"/>
            <a:pathLst>
              <a:path w="139064" h="1329055">
                <a:moveTo>
                  <a:pt x="138683" y="0"/>
                </a:moveTo>
                <a:lnTo>
                  <a:pt x="0" y="0"/>
                </a:lnTo>
                <a:lnTo>
                  <a:pt x="0" y="1328927"/>
                </a:lnTo>
                <a:lnTo>
                  <a:pt x="138683" y="1328927"/>
                </a:lnTo>
                <a:lnTo>
                  <a:pt x="138683" y="0"/>
                </a:lnTo>
                <a:close/>
              </a:path>
            </a:pathLst>
          </a:custGeom>
          <a:solidFill>
            <a:srgbClr val="E76E51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544461" y="1845436"/>
          <a:ext cx="11268710" cy="44951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2425"/>
                <a:gridCol w="5102225"/>
                <a:gridCol w="4453890"/>
              </a:tblGrid>
              <a:tr h="478155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400" spc="-25" b="1">
                          <a:solidFill>
                            <a:srgbClr val="FFFFFF"/>
                          </a:solidFill>
                          <a:latin typeface="Microsoft JhengHei"/>
                          <a:cs typeface="Microsoft JhengHei"/>
                        </a:rPr>
                        <a:t>項目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6E5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400" spc="-25" b="1">
                          <a:solidFill>
                            <a:srgbClr val="FFFFFF"/>
                          </a:solidFill>
                          <a:latin typeface="Microsoft JhengHei"/>
                          <a:cs typeface="Microsoft JhengHei"/>
                        </a:rPr>
                        <a:t>犬隻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6E5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400" spc="-25" b="1">
                          <a:solidFill>
                            <a:srgbClr val="FFFFFF"/>
                          </a:solidFill>
                          <a:latin typeface="Microsoft JhengHei"/>
                          <a:cs typeface="Microsoft JhengHei"/>
                        </a:rPr>
                        <a:t>貓隻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6E51"/>
                    </a:solidFill>
                  </a:tcPr>
                </a:tc>
              </a:tr>
              <a:tr h="478155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2400" spc="-25" b="1">
                          <a:solidFill>
                            <a:srgbClr val="FFFFFF"/>
                          </a:solidFill>
                          <a:latin typeface="Microsoft JhengHei"/>
                          <a:cs typeface="Microsoft JhengHei"/>
                        </a:rPr>
                        <a:t>年齡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6E5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2400" spc="-10">
                          <a:latin typeface="Microsoft JhengHei"/>
                          <a:cs typeface="Microsoft JhengHei"/>
                        </a:rPr>
                        <a:t>1-</a:t>
                      </a:r>
                      <a:r>
                        <a:rPr dirty="0" sz="2400">
                          <a:latin typeface="Microsoft JhengHei"/>
                          <a:cs typeface="Microsoft JhengHei"/>
                        </a:rPr>
                        <a:t>8</a:t>
                      </a:r>
                      <a:r>
                        <a:rPr dirty="0" sz="2400" spc="-50">
                          <a:latin typeface="Microsoft JhengHei"/>
                          <a:cs typeface="Microsoft JhengHei"/>
                        </a:rPr>
                        <a:t>歲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8155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2400" spc="-30" b="1">
                          <a:solidFill>
                            <a:srgbClr val="FFFFFF"/>
                          </a:solidFill>
                          <a:latin typeface="Microsoft JhengHei"/>
                          <a:cs typeface="Microsoft JhengHei"/>
                        </a:rPr>
                        <a:t>體重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6E5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2400" spc="-5">
                          <a:latin typeface="Microsoft JhengHei"/>
                          <a:cs typeface="Microsoft JhengHei"/>
                        </a:rPr>
                        <a:t>大於 </a:t>
                      </a:r>
                      <a:r>
                        <a:rPr dirty="0" sz="2400">
                          <a:latin typeface="Microsoft JhengHei"/>
                          <a:cs typeface="Microsoft JhengHei"/>
                        </a:rPr>
                        <a:t>18</a:t>
                      </a:r>
                      <a:r>
                        <a:rPr dirty="0" sz="2400" spc="-15">
                          <a:latin typeface="Microsoft JhengHei"/>
                          <a:cs typeface="Microsoft JhengHei"/>
                        </a:rPr>
                        <a:t> </a:t>
                      </a:r>
                      <a:r>
                        <a:rPr dirty="0" sz="2400" spc="-25">
                          <a:latin typeface="Microsoft JhengHei"/>
                          <a:cs typeface="Microsoft JhengHei"/>
                        </a:rPr>
                        <a:t>kg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2400" spc="-5">
                          <a:latin typeface="Microsoft JhengHei"/>
                          <a:cs typeface="Microsoft JhengHei"/>
                        </a:rPr>
                        <a:t>大於 </a:t>
                      </a:r>
                      <a:r>
                        <a:rPr dirty="0" sz="2400" spc="-20">
                          <a:latin typeface="Microsoft JhengHei"/>
                          <a:cs typeface="Microsoft JhengHei"/>
                        </a:rPr>
                        <a:t>3.7kg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8155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2400" spc="-25" b="1">
                          <a:solidFill>
                            <a:srgbClr val="FFFFFF"/>
                          </a:solidFill>
                          <a:latin typeface="Microsoft JhengHei"/>
                          <a:cs typeface="Microsoft JhengHei"/>
                        </a:rPr>
                        <a:t>供血量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6E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2400" spc="-10">
                          <a:latin typeface="Microsoft JhengHei"/>
                          <a:cs typeface="Microsoft JhengHei"/>
                        </a:rPr>
                        <a:t>每公斤上限為</a:t>
                      </a:r>
                      <a:r>
                        <a:rPr dirty="0" sz="2400">
                          <a:latin typeface="Microsoft JhengHei"/>
                          <a:cs typeface="Microsoft JhengHei"/>
                        </a:rPr>
                        <a:t>18 </a:t>
                      </a:r>
                      <a:r>
                        <a:rPr dirty="0" sz="2400" spc="-25">
                          <a:latin typeface="Microsoft JhengHei"/>
                          <a:cs typeface="Microsoft JhengHei"/>
                        </a:rPr>
                        <a:t>mL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2400" spc="-10">
                          <a:latin typeface="Microsoft JhengHei"/>
                          <a:cs typeface="Microsoft JhengHei"/>
                        </a:rPr>
                        <a:t>每公斤上限為</a:t>
                      </a:r>
                      <a:r>
                        <a:rPr dirty="0" sz="2400" spc="-20">
                          <a:latin typeface="Microsoft JhengHei"/>
                          <a:cs typeface="Microsoft JhengHei"/>
                        </a:rPr>
                        <a:t>15mL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26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40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2400" spc="-15" b="1">
                          <a:solidFill>
                            <a:srgbClr val="FFFFFF"/>
                          </a:solidFill>
                          <a:latin typeface="Microsoft JhengHei"/>
                          <a:cs typeface="Microsoft JhengHei"/>
                        </a:rPr>
                        <a:t>供血間隔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2717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6E51"/>
                    </a:solidFill>
                  </a:tcPr>
                </a:tc>
                <a:tc>
                  <a:txBody>
                    <a:bodyPr/>
                    <a:lstStyle/>
                    <a:p>
                      <a:pPr algn="r" marL="342900" marR="1598930" indent="-342900">
                        <a:lnSpc>
                          <a:spcPct val="100000"/>
                        </a:lnSpc>
                        <a:spcBef>
                          <a:spcPts val="290"/>
                        </a:spcBef>
                        <a:buFont typeface="Arial MT"/>
                        <a:buChar char="•"/>
                        <a:tabLst>
                          <a:tab pos="342900" algn="l"/>
                        </a:tabLst>
                      </a:pPr>
                      <a:r>
                        <a:rPr dirty="0" sz="2400" spc="-10">
                          <a:latin typeface="Microsoft JhengHei"/>
                          <a:cs typeface="Microsoft JhengHei"/>
                        </a:rPr>
                        <a:t>供血量</a:t>
                      </a:r>
                      <a:r>
                        <a:rPr dirty="0" sz="2400" spc="-10" b="1">
                          <a:latin typeface="Microsoft JhengHei"/>
                          <a:cs typeface="Microsoft JhengHei"/>
                        </a:rPr>
                        <a:t>超過 </a:t>
                      </a:r>
                      <a:r>
                        <a:rPr dirty="0" sz="2400" b="1">
                          <a:latin typeface="Microsoft JhengHei"/>
                          <a:cs typeface="Microsoft JhengHei"/>
                        </a:rPr>
                        <a:t>10</a:t>
                      </a:r>
                      <a:r>
                        <a:rPr dirty="0" sz="2400" spc="-15" b="1">
                          <a:latin typeface="Microsoft JhengHei"/>
                          <a:cs typeface="Microsoft JhengHei"/>
                        </a:rPr>
                        <a:t> </a:t>
                      </a:r>
                      <a:r>
                        <a:rPr dirty="0" sz="2400" b="1">
                          <a:latin typeface="Microsoft JhengHei"/>
                          <a:cs typeface="Microsoft JhengHei"/>
                        </a:rPr>
                        <a:t>mL</a:t>
                      </a:r>
                      <a:r>
                        <a:rPr dirty="0" sz="2400" spc="-20" b="1">
                          <a:latin typeface="Microsoft JhengHei"/>
                          <a:cs typeface="Microsoft JhengHei"/>
                        </a:rPr>
                        <a:t> /</a:t>
                      </a:r>
                      <a:r>
                        <a:rPr dirty="0" sz="2400" spc="-25" b="1">
                          <a:latin typeface="Microsoft JhengHei"/>
                          <a:cs typeface="Microsoft JhengHei"/>
                        </a:rPr>
                        <a:t>kg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  <a:p>
                      <a:pPr algn="r" marR="15500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400">
                          <a:latin typeface="Microsoft JhengHei"/>
                          <a:cs typeface="Microsoft JhengHei"/>
                        </a:rPr>
                        <a:t>供血間隔不得低於 4</a:t>
                      </a:r>
                      <a:r>
                        <a:rPr dirty="0" sz="2400" spc="-25">
                          <a:latin typeface="Microsoft JhengHei"/>
                          <a:cs typeface="Microsoft JhengHei"/>
                        </a:rPr>
                        <a:t> 週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  <a:p>
                      <a:pPr marL="434340" indent="-342900">
                        <a:lnSpc>
                          <a:spcPct val="100000"/>
                        </a:lnSpc>
                        <a:buFont typeface="Arial MT"/>
                        <a:buChar char="•"/>
                        <a:tabLst>
                          <a:tab pos="434340" algn="l"/>
                        </a:tabLst>
                      </a:pPr>
                      <a:r>
                        <a:rPr dirty="0" sz="2400">
                          <a:latin typeface="Microsoft JhengHei"/>
                          <a:cs typeface="Microsoft JhengHei"/>
                        </a:rPr>
                        <a:t>供血量未達 10</a:t>
                      </a:r>
                      <a:r>
                        <a:rPr dirty="0" sz="2400" spc="-15">
                          <a:latin typeface="Microsoft JhengHei"/>
                          <a:cs typeface="Microsoft JhengHei"/>
                        </a:rPr>
                        <a:t> </a:t>
                      </a:r>
                      <a:r>
                        <a:rPr dirty="0" sz="2400" spc="-20">
                          <a:latin typeface="Microsoft JhengHei"/>
                          <a:cs typeface="Microsoft JhengHei"/>
                        </a:rPr>
                        <a:t>mL/kg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  <a:p>
                      <a:pPr marL="472440">
                        <a:lnSpc>
                          <a:spcPct val="100000"/>
                        </a:lnSpc>
                      </a:pPr>
                      <a:r>
                        <a:rPr dirty="0" sz="2400">
                          <a:latin typeface="Microsoft JhengHei"/>
                          <a:cs typeface="Microsoft JhengHei"/>
                        </a:rPr>
                        <a:t>供血間隔不得低於 2</a:t>
                      </a:r>
                      <a:r>
                        <a:rPr dirty="0" sz="2400" spc="-25">
                          <a:latin typeface="Microsoft JhengHei"/>
                          <a:cs typeface="Microsoft JhengHei"/>
                        </a:rPr>
                        <a:t>週。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400" spc="-5">
                          <a:latin typeface="Microsoft JhengHei"/>
                          <a:cs typeface="Microsoft JhengHei"/>
                        </a:rPr>
                        <a:t>當次抽血量達供血上限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400" spc="-5">
                          <a:latin typeface="Microsoft JhengHei"/>
                          <a:cs typeface="Microsoft JhengHei"/>
                        </a:rPr>
                        <a:t>應至少休息</a:t>
                      </a:r>
                      <a:r>
                        <a:rPr dirty="0" sz="2400">
                          <a:latin typeface="Microsoft JhengHei"/>
                          <a:cs typeface="Microsoft JhengHei"/>
                        </a:rPr>
                        <a:t>3</a:t>
                      </a:r>
                      <a:r>
                        <a:rPr dirty="0" sz="2400" spc="-25">
                          <a:latin typeface="Microsoft JhengHei"/>
                          <a:cs typeface="Microsoft JhengHei"/>
                        </a:rPr>
                        <a:t>週。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8155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2400" spc="-20" b="1">
                          <a:solidFill>
                            <a:srgbClr val="FFFFFF"/>
                          </a:solidFill>
                          <a:latin typeface="Microsoft JhengHei"/>
                          <a:cs typeface="Microsoft JhengHei"/>
                        </a:rPr>
                        <a:t>血容比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6E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2400">
                          <a:latin typeface="Microsoft JhengHei"/>
                          <a:cs typeface="Microsoft JhengHei"/>
                        </a:rPr>
                        <a:t>大於 </a:t>
                      </a:r>
                      <a:r>
                        <a:rPr dirty="0" sz="2400" spc="-25">
                          <a:latin typeface="Microsoft JhengHei"/>
                          <a:cs typeface="Microsoft JhengHei"/>
                        </a:rPr>
                        <a:t>40%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2400">
                          <a:latin typeface="Microsoft JhengHei"/>
                          <a:cs typeface="Microsoft JhengHei"/>
                        </a:rPr>
                        <a:t>大於 </a:t>
                      </a:r>
                      <a:r>
                        <a:rPr dirty="0" sz="2400" spc="-25">
                          <a:latin typeface="Microsoft JhengHei"/>
                          <a:cs typeface="Microsoft JhengHei"/>
                        </a:rPr>
                        <a:t>30%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8155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2400" spc="-25" b="1">
                          <a:solidFill>
                            <a:srgbClr val="FFFFFF"/>
                          </a:solidFill>
                          <a:latin typeface="Microsoft JhengHei"/>
                          <a:cs typeface="Microsoft JhengHei"/>
                        </a:rPr>
                        <a:t>血紅素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6E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2400" spc="-5">
                          <a:latin typeface="Microsoft JhengHei"/>
                          <a:cs typeface="Microsoft JhengHei"/>
                        </a:rPr>
                        <a:t>大於 </a:t>
                      </a:r>
                      <a:r>
                        <a:rPr dirty="0" sz="2400">
                          <a:latin typeface="Microsoft JhengHei"/>
                          <a:cs typeface="Microsoft JhengHei"/>
                        </a:rPr>
                        <a:t>13</a:t>
                      </a:r>
                      <a:r>
                        <a:rPr dirty="0" sz="2400" spc="-15">
                          <a:latin typeface="Microsoft JhengHei"/>
                          <a:cs typeface="Microsoft JhengHei"/>
                        </a:rPr>
                        <a:t> </a:t>
                      </a:r>
                      <a:r>
                        <a:rPr dirty="0" sz="2400" spc="-20">
                          <a:latin typeface="Microsoft JhengHei"/>
                          <a:cs typeface="Microsoft JhengHei"/>
                        </a:rPr>
                        <a:t>g/dl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2400">
                          <a:latin typeface="Microsoft JhengHei"/>
                          <a:cs typeface="Microsoft JhengHei"/>
                        </a:rPr>
                        <a:t>大於 </a:t>
                      </a:r>
                      <a:r>
                        <a:rPr dirty="0" sz="2400" spc="-10">
                          <a:latin typeface="Microsoft JhengHei"/>
                          <a:cs typeface="Microsoft JhengHei"/>
                        </a:rPr>
                        <a:t>10g/dl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3" name="object 3" descr=""/>
          <p:cNvGrpSpPr/>
          <p:nvPr/>
        </p:nvGrpSpPr>
        <p:grpSpPr>
          <a:xfrm>
            <a:off x="0" y="365759"/>
            <a:ext cx="12192000" cy="1053465"/>
            <a:chOff x="0" y="365759"/>
            <a:chExt cx="12192000" cy="1053465"/>
          </a:xfrm>
        </p:grpSpPr>
        <p:sp>
          <p:nvSpPr>
            <p:cNvPr id="4" name="object 4" descr=""/>
            <p:cNvSpPr/>
            <p:nvPr/>
          </p:nvSpPr>
          <p:spPr>
            <a:xfrm>
              <a:off x="446531" y="365759"/>
              <a:ext cx="11745595" cy="1053465"/>
            </a:xfrm>
            <a:custGeom>
              <a:avLst/>
              <a:gdLst/>
              <a:ahLst/>
              <a:cxnLst/>
              <a:rect l="l" t="t" r="r" b="b"/>
              <a:pathLst>
                <a:path w="11745595" h="1053465">
                  <a:moveTo>
                    <a:pt x="0" y="1053084"/>
                  </a:moveTo>
                  <a:lnTo>
                    <a:pt x="11745468" y="1053084"/>
                  </a:lnTo>
                  <a:lnTo>
                    <a:pt x="11745468" y="0"/>
                  </a:lnTo>
                  <a:lnTo>
                    <a:pt x="0" y="0"/>
                  </a:lnTo>
                  <a:lnTo>
                    <a:pt x="0" y="105308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0" y="365759"/>
              <a:ext cx="447040" cy="1053465"/>
            </a:xfrm>
            <a:custGeom>
              <a:avLst/>
              <a:gdLst/>
              <a:ahLst/>
              <a:cxnLst/>
              <a:rect l="l" t="t" r="r" b="b"/>
              <a:pathLst>
                <a:path w="447040" h="1053465">
                  <a:moveTo>
                    <a:pt x="446531" y="0"/>
                  </a:moveTo>
                  <a:lnTo>
                    <a:pt x="0" y="0"/>
                  </a:lnTo>
                  <a:lnTo>
                    <a:pt x="0" y="1053084"/>
                  </a:lnTo>
                  <a:lnTo>
                    <a:pt x="446531" y="1053084"/>
                  </a:lnTo>
                  <a:lnTo>
                    <a:pt x="446531" y="0"/>
                  </a:lnTo>
                  <a:close/>
                </a:path>
              </a:pathLst>
            </a:custGeom>
            <a:solidFill>
              <a:srgbClr val="E76E51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8651" y="567004"/>
            <a:ext cx="614045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508634" algn="l"/>
              </a:tabLst>
            </a:pPr>
            <a:r>
              <a:rPr dirty="0" baseline="13020" sz="4800" spc="-75">
                <a:solidFill>
                  <a:srgbClr val="FFFFFF"/>
                </a:solidFill>
              </a:rPr>
              <a:t>D</a:t>
            </a:r>
            <a:r>
              <a:rPr dirty="0" baseline="13020" sz="4800">
                <a:solidFill>
                  <a:srgbClr val="FFFFFF"/>
                </a:solidFill>
              </a:rPr>
              <a:t>	</a:t>
            </a:r>
            <a:r>
              <a:rPr dirty="0" sz="4400" spc="-15"/>
              <a:t>供血犬貓資格審核條件</a:t>
            </a:r>
            <a:endParaRPr sz="4400"/>
          </a:p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21695" y="4245864"/>
            <a:ext cx="1208531" cy="1208532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157471" y="2302764"/>
            <a:ext cx="4787265" cy="1744980"/>
          </a:xfrm>
          <a:custGeom>
            <a:avLst/>
            <a:gdLst/>
            <a:ahLst/>
            <a:cxnLst/>
            <a:rect l="l" t="t" r="r" b="b"/>
            <a:pathLst>
              <a:path w="4787265" h="1744979">
                <a:moveTo>
                  <a:pt x="4786883" y="0"/>
                </a:moveTo>
                <a:lnTo>
                  <a:pt x="0" y="0"/>
                </a:lnTo>
                <a:lnTo>
                  <a:pt x="0" y="1744980"/>
                </a:lnTo>
                <a:lnTo>
                  <a:pt x="4786883" y="1744980"/>
                </a:lnTo>
                <a:lnTo>
                  <a:pt x="4786883" y="0"/>
                </a:lnTo>
                <a:close/>
              </a:path>
            </a:pathLst>
          </a:custGeom>
          <a:solidFill>
            <a:srgbClr val="2A9D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90998" y="2581097"/>
            <a:ext cx="3683000" cy="11233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 spc="-20">
                <a:solidFill>
                  <a:srgbClr val="FFFFFF"/>
                </a:solidFill>
              </a:rPr>
              <a:t>感謝聆聽</a:t>
            </a:r>
            <a:endParaRPr sz="7200"/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21069" y="2315473"/>
            <a:ext cx="1624905" cy="17195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1847088"/>
            <a:ext cx="12192000" cy="2769235"/>
          </a:xfrm>
          <a:custGeom>
            <a:avLst/>
            <a:gdLst/>
            <a:ahLst/>
            <a:cxnLst/>
            <a:rect l="l" t="t" r="r" b="b"/>
            <a:pathLst>
              <a:path w="12192000" h="2769235">
                <a:moveTo>
                  <a:pt x="12192000" y="0"/>
                </a:moveTo>
                <a:lnTo>
                  <a:pt x="0" y="0"/>
                </a:lnTo>
                <a:lnTo>
                  <a:pt x="0" y="2769108"/>
                </a:lnTo>
                <a:lnTo>
                  <a:pt x="12192000" y="2769108"/>
                </a:lnTo>
                <a:lnTo>
                  <a:pt x="12192000" y="0"/>
                </a:lnTo>
                <a:close/>
              </a:path>
            </a:pathLst>
          </a:custGeom>
          <a:solidFill>
            <a:srgbClr val="2A9D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3594" y="2179446"/>
            <a:ext cx="7569200" cy="203771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31800" marR="5080" indent="-419100">
              <a:lnSpc>
                <a:spcPct val="100000"/>
              </a:lnSpc>
              <a:spcBef>
                <a:spcPts val="100"/>
              </a:spcBef>
            </a:pPr>
            <a:r>
              <a:rPr dirty="0" sz="6600" spc="-10">
                <a:solidFill>
                  <a:srgbClr val="FFFFFF"/>
                </a:solidFill>
              </a:rPr>
              <a:t>動物醫事助理認證及認證機構認可辦法</a:t>
            </a:r>
            <a:endParaRPr sz="6600"/>
          </a:p>
        </p:txBody>
      </p:sp>
      <p:sp>
        <p:nvSpPr>
          <p:cNvPr id="4" name="object 4" descr=""/>
          <p:cNvSpPr/>
          <p:nvPr/>
        </p:nvSpPr>
        <p:spPr>
          <a:xfrm>
            <a:off x="566215" y="5094521"/>
            <a:ext cx="1094740" cy="1446530"/>
          </a:xfrm>
          <a:custGeom>
            <a:avLst/>
            <a:gdLst/>
            <a:ahLst/>
            <a:cxnLst/>
            <a:rect l="l" t="t" r="r" b="b"/>
            <a:pathLst>
              <a:path w="1094739" h="1446529">
                <a:moveTo>
                  <a:pt x="922005" y="1037"/>
                </a:moveTo>
                <a:lnTo>
                  <a:pt x="655050" y="236309"/>
                </a:lnTo>
                <a:lnTo>
                  <a:pt x="621848" y="283645"/>
                </a:lnTo>
                <a:lnTo>
                  <a:pt x="607464" y="372409"/>
                </a:lnTo>
                <a:lnTo>
                  <a:pt x="599664" y="392757"/>
                </a:lnTo>
                <a:lnTo>
                  <a:pt x="587318" y="412547"/>
                </a:lnTo>
                <a:lnTo>
                  <a:pt x="551127" y="451779"/>
                </a:lnTo>
                <a:lnTo>
                  <a:pt x="418528" y="563287"/>
                </a:lnTo>
                <a:lnTo>
                  <a:pt x="359873" y="620222"/>
                </a:lnTo>
                <a:lnTo>
                  <a:pt x="331481" y="652657"/>
                </a:lnTo>
                <a:lnTo>
                  <a:pt x="304427" y="688179"/>
                </a:lnTo>
                <a:lnTo>
                  <a:pt x="279244" y="727120"/>
                </a:lnTo>
                <a:lnTo>
                  <a:pt x="256468" y="769810"/>
                </a:lnTo>
                <a:lnTo>
                  <a:pt x="236634" y="816582"/>
                </a:lnTo>
                <a:lnTo>
                  <a:pt x="220277" y="867767"/>
                </a:lnTo>
                <a:lnTo>
                  <a:pt x="207931" y="923695"/>
                </a:lnTo>
                <a:lnTo>
                  <a:pt x="200131" y="984699"/>
                </a:lnTo>
                <a:lnTo>
                  <a:pt x="197412" y="1051110"/>
                </a:lnTo>
                <a:lnTo>
                  <a:pt x="200328" y="1141295"/>
                </a:lnTo>
                <a:lnTo>
                  <a:pt x="209974" y="1218019"/>
                </a:lnTo>
                <a:lnTo>
                  <a:pt x="179444" y="1187205"/>
                </a:lnTo>
                <a:lnTo>
                  <a:pt x="144765" y="1125547"/>
                </a:lnTo>
                <a:lnTo>
                  <a:pt x="130000" y="1082050"/>
                </a:lnTo>
                <a:lnTo>
                  <a:pt x="118248" y="1028852"/>
                </a:lnTo>
                <a:lnTo>
                  <a:pt x="110483" y="965011"/>
                </a:lnTo>
                <a:lnTo>
                  <a:pt x="107679" y="889586"/>
                </a:lnTo>
                <a:lnTo>
                  <a:pt x="113231" y="839530"/>
                </a:lnTo>
                <a:lnTo>
                  <a:pt x="127869" y="789306"/>
                </a:lnTo>
                <a:lnTo>
                  <a:pt x="148564" y="739419"/>
                </a:lnTo>
                <a:lnTo>
                  <a:pt x="208769" y="610115"/>
                </a:lnTo>
                <a:lnTo>
                  <a:pt x="223235" y="568914"/>
                </a:lnTo>
                <a:lnTo>
                  <a:pt x="232632" y="527502"/>
                </a:lnTo>
                <a:lnTo>
                  <a:pt x="235047" y="486259"/>
                </a:lnTo>
                <a:lnTo>
                  <a:pt x="228566" y="445562"/>
                </a:lnTo>
                <a:lnTo>
                  <a:pt x="211275" y="405791"/>
                </a:lnTo>
                <a:lnTo>
                  <a:pt x="181260" y="367324"/>
                </a:lnTo>
                <a:lnTo>
                  <a:pt x="163173" y="355209"/>
                </a:lnTo>
                <a:lnTo>
                  <a:pt x="142899" y="351171"/>
                </a:lnTo>
                <a:lnTo>
                  <a:pt x="122962" y="355209"/>
                </a:lnTo>
                <a:lnTo>
                  <a:pt x="105884" y="367324"/>
                </a:lnTo>
                <a:lnTo>
                  <a:pt x="93770" y="385411"/>
                </a:lnTo>
                <a:lnTo>
                  <a:pt x="89732" y="405686"/>
                </a:lnTo>
                <a:lnTo>
                  <a:pt x="93770" y="425624"/>
                </a:lnTo>
                <a:lnTo>
                  <a:pt x="123745" y="468761"/>
                </a:lnTo>
                <a:lnTo>
                  <a:pt x="128597" y="499128"/>
                </a:lnTo>
                <a:lnTo>
                  <a:pt x="121649" y="536386"/>
                </a:lnTo>
                <a:lnTo>
                  <a:pt x="104104" y="583120"/>
                </a:lnTo>
                <a:lnTo>
                  <a:pt x="33725" y="735039"/>
                </a:lnTo>
                <a:lnTo>
                  <a:pt x="16309" y="784832"/>
                </a:lnTo>
                <a:lnTo>
                  <a:pt x="4407" y="836434"/>
                </a:lnTo>
                <a:lnTo>
                  <a:pt x="0" y="889586"/>
                </a:lnTo>
                <a:lnTo>
                  <a:pt x="1590" y="949336"/>
                </a:lnTo>
                <a:lnTo>
                  <a:pt x="6341" y="1005319"/>
                </a:lnTo>
                <a:lnTo>
                  <a:pt x="14224" y="1057492"/>
                </a:lnTo>
                <a:lnTo>
                  <a:pt x="25208" y="1105809"/>
                </a:lnTo>
                <a:lnTo>
                  <a:pt x="39265" y="1150226"/>
                </a:lnTo>
                <a:lnTo>
                  <a:pt x="56365" y="1190699"/>
                </a:lnTo>
                <a:lnTo>
                  <a:pt x="76478" y="1227185"/>
                </a:lnTo>
                <a:lnTo>
                  <a:pt x="99575" y="1259637"/>
                </a:lnTo>
                <a:lnTo>
                  <a:pt x="125626" y="1288013"/>
                </a:lnTo>
                <a:lnTo>
                  <a:pt x="158322" y="1314513"/>
                </a:lnTo>
                <a:lnTo>
                  <a:pt x="221023" y="1345304"/>
                </a:lnTo>
                <a:lnTo>
                  <a:pt x="247662" y="1352623"/>
                </a:lnTo>
                <a:lnTo>
                  <a:pt x="274105" y="1397491"/>
                </a:lnTo>
                <a:lnTo>
                  <a:pt x="300380" y="1426206"/>
                </a:lnTo>
                <a:lnTo>
                  <a:pt x="323627" y="1441461"/>
                </a:lnTo>
                <a:lnTo>
                  <a:pt x="340984" y="1445948"/>
                </a:lnTo>
                <a:lnTo>
                  <a:pt x="556343" y="1445948"/>
                </a:lnTo>
                <a:lnTo>
                  <a:pt x="577627" y="1441826"/>
                </a:lnTo>
                <a:lnTo>
                  <a:pt x="594704" y="1430468"/>
                </a:lnTo>
                <a:lnTo>
                  <a:pt x="606061" y="1413391"/>
                </a:lnTo>
                <a:lnTo>
                  <a:pt x="610183" y="1392106"/>
                </a:lnTo>
                <a:lnTo>
                  <a:pt x="606678" y="1372841"/>
                </a:lnTo>
                <a:lnTo>
                  <a:pt x="596948" y="1356436"/>
                </a:lnTo>
                <a:lnTo>
                  <a:pt x="582170" y="1344406"/>
                </a:lnTo>
                <a:lnTo>
                  <a:pt x="563522" y="1338265"/>
                </a:lnTo>
                <a:lnTo>
                  <a:pt x="502504" y="1338265"/>
                </a:lnTo>
                <a:lnTo>
                  <a:pt x="535489" y="1316039"/>
                </a:lnTo>
                <a:lnTo>
                  <a:pt x="565383" y="1286683"/>
                </a:lnTo>
                <a:lnTo>
                  <a:pt x="590891" y="1249651"/>
                </a:lnTo>
                <a:lnTo>
                  <a:pt x="610715" y="1204392"/>
                </a:lnTo>
                <a:lnTo>
                  <a:pt x="623560" y="1150360"/>
                </a:lnTo>
                <a:lnTo>
                  <a:pt x="628130" y="1087005"/>
                </a:lnTo>
                <a:lnTo>
                  <a:pt x="625072" y="1023816"/>
                </a:lnTo>
                <a:lnTo>
                  <a:pt x="614864" y="974325"/>
                </a:lnTo>
                <a:lnTo>
                  <a:pt x="595955" y="935430"/>
                </a:lnTo>
                <a:lnTo>
                  <a:pt x="566795" y="904030"/>
                </a:lnTo>
                <a:lnTo>
                  <a:pt x="517842" y="870153"/>
                </a:lnTo>
                <a:lnTo>
                  <a:pt x="513047" y="861095"/>
                </a:lnTo>
                <a:lnTo>
                  <a:pt x="541061" y="827248"/>
                </a:lnTo>
                <a:lnTo>
                  <a:pt x="550959" y="830360"/>
                </a:lnTo>
                <a:lnTo>
                  <a:pt x="598676" y="861087"/>
                </a:lnTo>
                <a:lnTo>
                  <a:pt x="633580" y="896100"/>
                </a:lnTo>
                <a:lnTo>
                  <a:pt x="657517" y="935800"/>
                </a:lnTo>
                <a:lnTo>
                  <a:pt x="672331" y="980585"/>
                </a:lnTo>
                <a:lnTo>
                  <a:pt x="679867" y="1030853"/>
                </a:lnTo>
                <a:lnTo>
                  <a:pt x="681969" y="1087005"/>
                </a:lnTo>
                <a:lnTo>
                  <a:pt x="679642" y="1134088"/>
                </a:lnTo>
                <a:lnTo>
                  <a:pt x="672772" y="1178311"/>
                </a:lnTo>
                <a:lnTo>
                  <a:pt x="661527" y="1219505"/>
                </a:lnTo>
                <a:lnTo>
                  <a:pt x="646076" y="1257503"/>
                </a:lnTo>
                <a:lnTo>
                  <a:pt x="646076" y="1392106"/>
                </a:lnTo>
                <a:lnTo>
                  <a:pt x="650198" y="1413391"/>
                </a:lnTo>
                <a:lnTo>
                  <a:pt x="661555" y="1430468"/>
                </a:lnTo>
                <a:lnTo>
                  <a:pt x="678633" y="1441826"/>
                </a:lnTo>
                <a:lnTo>
                  <a:pt x="699916" y="1445948"/>
                </a:lnTo>
                <a:lnTo>
                  <a:pt x="721200" y="1441826"/>
                </a:lnTo>
                <a:lnTo>
                  <a:pt x="738277" y="1430468"/>
                </a:lnTo>
                <a:lnTo>
                  <a:pt x="749634" y="1413391"/>
                </a:lnTo>
                <a:lnTo>
                  <a:pt x="753756" y="1392106"/>
                </a:lnTo>
                <a:lnTo>
                  <a:pt x="753756" y="1226993"/>
                </a:lnTo>
                <a:lnTo>
                  <a:pt x="789649" y="1178535"/>
                </a:lnTo>
                <a:lnTo>
                  <a:pt x="789649" y="1392106"/>
                </a:lnTo>
                <a:lnTo>
                  <a:pt x="793771" y="1413391"/>
                </a:lnTo>
                <a:lnTo>
                  <a:pt x="805128" y="1430468"/>
                </a:lnTo>
                <a:lnTo>
                  <a:pt x="822205" y="1441826"/>
                </a:lnTo>
                <a:lnTo>
                  <a:pt x="843489" y="1445948"/>
                </a:lnTo>
                <a:lnTo>
                  <a:pt x="864772" y="1441826"/>
                </a:lnTo>
                <a:lnTo>
                  <a:pt x="881849" y="1430468"/>
                </a:lnTo>
                <a:lnTo>
                  <a:pt x="893206" y="1413391"/>
                </a:lnTo>
                <a:lnTo>
                  <a:pt x="897328" y="1392106"/>
                </a:lnTo>
                <a:lnTo>
                  <a:pt x="897328" y="914712"/>
                </a:lnTo>
                <a:lnTo>
                  <a:pt x="911013" y="840231"/>
                </a:lnTo>
                <a:lnTo>
                  <a:pt x="915275" y="781903"/>
                </a:lnTo>
                <a:lnTo>
                  <a:pt x="911542" y="710603"/>
                </a:lnTo>
                <a:lnTo>
                  <a:pt x="902641" y="660752"/>
                </a:lnTo>
                <a:lnTo>
                  <a:pt x="883115" y="588878"/>
                </a:lnTo>
                <a:lnTo>
                  <a:pt x="879382" y="548590"/>
                </a:lnTo>
                <a:lnTo>
                  <a:pt x="885046" y="520716"/>
                </a:lnTo>
                <a:lnTo>
                  <a:pt x="900469" y="497889"/>
                </a:lnTo>
                <a:lnTo>
                  <a:pt x="923295" y="482466"/>
                </a:lnTo>
                <a:lnTo>
                  <a:pt x="996422" y="469450"/>
                </a:lnTo>
                <a:lnTo>
                  <a:pt x="1035819" y="449005"/>
                </a:lnTo>
                <a:lnTo>
                  <a:pt x="1066945" y="417877"/>
                </a:lnTo>
                <a:lnTo>
                  <a:pt x="1087390" y="378480"/>
                </a:lnTo>
                <a:lnTo>
                  <a:pt x="1094741" y="333224"/>
                </a:lnTo>
                <a:lnTo>
                  <a:pt x="1092049" y="315726"/>
                </a:lnTo>
                <a:lnTo>
                  <a:pt x="1083973" y="300919"/>
                </a:lnTo>
                <a:lnTo>
                  <a:pt x="933222" y="82024"/>
                </a:lnTo>
                <a:lnTo>
                  <a:pt x="933222" y="17414"/>
                </a:lnTo>
                <a:lnTo>
                  <a:pt x="929969" y="7122"/>
                </a:lnTo>
                <a:lnTo>
                  <a:pt x="922005" y="1037"/>
                </a:lnTo>
                <a:close/>
              </a:path>
            </a:pathLst>
          </a:custGeom>
          <a:solidFill>
            <a:srgbClr val="2A9D8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2534411"/>
            <a:ext cx="12192000" cy="4323715"/>
            <a:chOff x="0" y="2534411"/>
            <a:chExt cx="12192000" cy="4323715"/>
          </a:xfrm>
        </p:grpSpPr>
        <p:sp>
          <p:nvSpPr>
            <p:cNvPr id="3" name="object 3" descr=""/>
            <p:cNvSpPr/>
            <p:nvPr/>
          </p:nvSpPr>
          <p:spPr>
            <a:xfrm>
              <a:off x="0" y="2534411"/>
              <a:ext cx="12192000" cy="2494915"/>
            </a:xfrm>
            <a:custGeom>
              <a:avLst/>
              <a:gdLst/>
              <a:ahLst/>
              <a:cxnLst/>
              <a:rect l="l" t="t" r="r" b="b"/>
              <a:pathLst>
                <a:path w="12192000" h="2494915">
                  <a:moveTo>
                    <a:pt x="0" y="2494787"/>
                  </a:moveTo>
                  <a:lnTo>
                    <a:pt x="12192000" y="2494787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2494787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5029199"/>
              <a:ext cx="12192000" cy="1828800"/>
            </a:xfrm>
            <a:custGeom>
              <a:avLst/>
              <a:gdLst/>
              <a:ahLst/>
              <a:cxnLst/>
              <a:rect l="l" t="t" r="r" b="b"/>
              <a:pathLst>
                <a:path w="12192000" h="1828800">
                  <a:moveTo>
                    <a:pt x="12192000" y="0"/>
                  </a:moveTo>
                  <a:lnTo>
                    <a:pt x="0" y="0"/>
                  </a:lnTo>
                  <a:lnTo>
                    <a:pt x="0" y="1828800"/>
                  </a:lnTo>
                  <a:lnTo>
                    <a:pt x="12192000" y="18288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 txBox="1"/>
          <p:nvPr/>
        </p:nvSpPr>
        <p:spPr>
          <a:xfrm>
            <a:off x="1708150" y="1738376"/>
            <a:ext cx="33147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1">
                <a:latin typeface="Microsoft JhengHei"/>
                <a:cs typeface="Microsoft JhengHei"/>
              </a:rPr>
              <a:t>獸醫師法第</a:t>
            </a:r>
            <a:r>
              <a:rPr dirty="0" sz="3600" spc="-30" b="1">
                <a:latin typeface="Microsoft JhengHei"/>
                <a:cs typeface="Microsoft JhengHei"/>
              </a:rPr>
              <a:t>30</a:t>
            </a:r>
            <a:r>
              <a:rPr dirty="0" sz="3600" spc="-50" b="1">
                <a:latin typeface="Microsoft JhengHei"/>
                <a:cs typeface="Microsoft JhengHei"/>
              </a:rPr>
              <a:t>條</a:t>
            </a:r>
            <a:endParaRPr sz="3600">
              <a:latin typeface="Microsoft JhengHei"/>
              <a:cs typeface="Microsoft JhengHei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53339" y="1641348"/>
            <a:ext cx="1239520" cy="722630"/>
          </a:xfrm>
          <a:custGeom>
            <a:avLst/>
            <a:gdLst/>
            <a:ahLst/>
            <a:cxnLst/>
            <a:rect l="l" t="t" r="r" b="b"/>
            <a:pathLst>
              <a:path w="1239520" h="722630">
                <a:moveTo>
                  <a:pt x="1118616" y="0"/>
                </a:moveTo>
                <a:lnTo>
                  <a:pt x="120396" y="0"/>
                </a:lnTo>
                <a:lnTo>
                  <a:pt x="73532" y="9453"/>
                </a:lnTo>
                <a:lnTo>
                  <a:pt x="35263" y="35242"/>
                </a:lnTo>
                <a:lnTo>
                  <a:pt x="9461" y="73509"/>
                </a:lnTo>
                <a:lnTo>
                  <a:pt x="0" y="120396"/>
                </a:lnTo>
                <a:lnTo>
                  <a:pt x="0" y="601979"/>
                </a:lnTo>
                <a:lnTo>
                  <a:pt x="9461" y="648866"/>
                </a:lnTo>
                <a:lnTo>
                  <a:pt x="35263" y="687133"/>
                </a:lnTo>
                <a:lnTo>
                  <a:pt x="73532" y="712922"/>
                </a:lnTo>
                <a:lnTo>
                  <a:pt x="120396" y="722376"/>
                </a:lnTo>
                <a:lnTo>
                  <a:pt x="1118616" y="722376"/>
                </a:lnTo>
                <a:lnTo>
                  <a:pt x="1165481" y="712922"/>
                </a:lnTo>
                <a:lnTo>
                  <a:pt x="1203750" y="687133"/>
                </a:lnTo>
                <a:lnTo>
                  <a:pt x="1229551" y="648866"/>
                </a:lnTo>
                <a:lnTo>
                  <a:pt x="1239012" y="601979"/>
                </a:lnTo>
                <a:lnTo>
                  <a:pt x="1239012" y="120396"/>
                </a:lnTo>
                <a:lnTo>
                  <a:pt x="1229551" y="73509"/>
                </a:lnTo>
                <a:lnTo>
                  <a:pt x="1203750" y="35242"/>
                </a:lnTo>
                <a:lnTo>
                  <a:pt x="1165481" y="9453"/>
                </a:lnTo>
                <a:lnTo>
                  <a:pt x="1118616" y="0"/>
                </a:lnTo>
                <a:close/>
              </a:path>
            </a:pathLst>
          </a:custGeom>
          <a:solidFill>
            <a:srgbClr val="2A9D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202793" y="1702434"/>
            <a:ext cx="9398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25" b="1">
                <a:solidFill>
                  <a:srgbClr val="FFFFFF"/>
                </a:solidFill>
                <a:latin typeface="Microsoft JhengHei"/>
                <a:cs typeface="Microsoft JhengHei"/>
              </a:rPr>
              <a:t>依據</a:t>
            </a:r>
            <a:endParaRPr sz="3600">
              <a:latin typeface="Microsoft JhengHei"/>
              <a:cs typeface="Microsoft JhengHe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8739" y="2567762"/>
            <a:ext cx="12155805" cy="40919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3200" spc="-20">
                <a:latin typeface="Microsoft JhengHei"/>
                <a:cs typeface="Microsoft JhengHei"/>
              </a:rPr>
              <a:t>獸醫、畜牧獸醫科系學生、畢業生或經中央主管機關認可之法人、</a:t>
            </a:r>
            <a:r>
              <a:rPr dirty="0" sz="3200">
                <a:latin typeface="Microsoft JhengHei"/>
                <a:cs typeface="Microsoft JhengHei"/>
              </a:rPr>
              <a:t>機構或團體認證合格之</a:t>
            </a:r>
            <a:r>
              <a:rPr dirty="0" sz="3200" spc="-15" b="1">
                <a:solidFill>
                  <a:srgbClr val="2A9D8F"/>
                </a:solidFill>
                <a:latin typeface="Microsoft JhengHei"/>
                <a:cs typeface="Microsoft JhengHei"/>
              </a:rPr>
              <a:t>動物醫事助理</a:t>
            </a:r>
            <a:r>
              <a:rPr dirty="0" sz="3200" spc="-10">
                <a:latin typeface="Microsoft JhengHei"/>
                <a:cs typeface="Microsoft JhengHei"/>
              </a:rPr>
              <a:t>可在</a:t>
            </a:r>
            <a:r>
              <a:rPr dirty="0" sz="3200" spc="-15" b="1">
                <a:solidFill>
                  <a:srgbClr val="2A9D8F"/>
                </a:solidFill>
                <a:latin typeface="Microsoft JhengHei"/>
                <a:cs typeface="Microsoft JhengHei"/>
              </a:rPr>
              <a:t>獸醫師指導下協助執行獸</a:t>
            </a:r>
            <a:r>
              <a:rPr dirty="0" sz="3200" b="1">
                <a:solidFill>
                  <a:srgbClr val="2A9D8F"/>
                </a:solidFill>
                <a:latin typeface="Microsoft JhengHei"/>
                <a:cs typeface="Microsoft JhengHei"/>
              </a:rPr>
              <a:t>醫師業務</a:t>
            </a:r>
            <a:r>
              <a:rPr dirty="0" sz="3200">
                <a:latin typeface="Microsoft JhengHei"/>
                <a:cs typeface="Microsoft JhengHei"/>
              </a:rPr>
              <a:t>。</a:t>
            </a:r>
            <a:endParaRPr sz="3200">
              <a:latin typeface="Microsoft JhengHei"/>
              <a:cs typeface="Microsoft JhengHei"/>
            </a:endParaRPr>
          </a:p>
          <a:p>
            <a:pPr marL="355600" marR="408305" indent="-342900">
              <a:lnSpc>
                <a:spcPct val="100000"/>
              </a:lnSpc>
              <a:buFont typeface="Arial MT"/>
              <a:buChar char="•"/>
              <a:tabLst>
                <a:tab pos="355600" algn="l"/>
              </a:tabLst>
            </a:pPr>
            <a:r>
              <a:rPr dirty="0" sz="3200" spc="-25">
                <a:latin typeface="Microsoft JhengHei"/>
                <a:cs typeface="Microsoft JhengHei"/>
              </a:rPr>
              <a:t>動物醫事助理資格條件、協助獸醫師執行業務項目、認證實施計</a:t>
            </a:r>
            <a:r>
              <a:rPr dirty="0" sz="3200" spc="-5">
                <a:latin typeface="Microsoft JhengHei"/>
                <a:cs typeface="Microsoft JhengHei"/>
              </a:rPr>
              <a:t>畫內容及其他應遵行事項之</a:t>
            </a:r>
            <a:r>
              <a:rPr dirty="0" sz="3200" spc="-10" b="1">
                <a:solidFill>
                  <a:srgbClr val="E76E51"/>
                </a:solidFill>
                <a:latin typeface="Microsoft JhengHei"/>
                <a:cs typeface="Microsoft JhengHei"/>
              </a:rPr>
              <a:t>辦法</a:t>
            </a:r>
            <a:r>
              <a:rPr dirty="0" sz="3200" spc="-10" b="1">
                <a:solidFill>
                  <a:srgbClr val="2A9D8F"/>
                </a:solidFill>
                <a:latin typeface="Microsoft JhengHei"/>
                <a:cs typeface="Microsoft JhengHei"/>
              </a:rPr>
              <a:t>，由中央主管機關定之</a:t>
            </a:r>
            <a:r>
              <a:rPr dirty="0" sz="3200" spc="-50">
                <a:latin typeface="Microsoft JhengHei"/>
                <a:cs typeface="Microsoft JhengHei"/>
              </a:rPr>
              <a:t>。</a:t>
            </a:r>
            <a:endParaRPr sz="3200">
              <a:latin typeface="Microsoft JhengHei"/>
              <a:cs typeface="Microsoft JhengHei"/>
            </a:endParaRPr>
          </a:p>
          <a:p>
            <a:pPr marL="12700" marR="236220">
              <a:lnSpc>
                <a:spcPct val="100000"/>
              </a:lnSpc>
              <a:spcBef>
                <a:spcPts val="1255"/>
              </a:spcBef>
            </a:pPr>
            <a:r>
              <a:rPr dirty="0" sz="2400" spc="-10">
                <a:latin typeface="Microsoft JhengHei"/>
                <a:cs typeface="Microsoft JhengHei"/>
              </a:rPr>
              <a:t>農業部112年3月22日依據獸醫師法第30條第</a:t>
            </a:r>
            <a:r>
              <a:rPr dirty="0" sz="2400">
                <a:latin typeface="Microsoft JhengHei"/>
                <a:cs typeface="Microsoft JhengHei"/>
              </a:rPr>
              <a:t>3</a:t>
            </a:r>
            <a:r>
              <a:rPr dirty="0" sz="2400" spc="-10">
                <a:latin typeface="Microsoft JhengHei"/>
                <a:cs typeface="Microsoft JhengHei"/>
              </a:rPr>
              <a:t>項，訂定發布</a:t>
            </a:r>
            <a:r>
              <a:rPr dirty="0" sz="2800" spc="-45" b="1">
                <a:solidFill>
                  <a:srgbClr val="E76E51"/>
                </a:solidFill>
                <a:latin typeface="Microsoft JhengHei"/>
                <a:cs typeface="Microsoft JhengHei"/>
              </a:rPr>
              <a:t>動物醫事助理認證及認證</a:t>
            </a:r>
            <a:r>
              <a:rPr dirty="0" sz="2800" spc="-40" b="1">
                <a:solidFill>
                  <a:srgbClr val="E76E51"/>
                </a:solidFill>
                <a:latin typeface="Microsoft JhengHei"/>
                <a:cs typeface="Microsoft JhengHei"/>
              </a:rPr>
              <a:t>機構認可辦法</a:t>
            </a:r>
            <a:endParaRPr sz="28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spcBef>
                <a:spcPts val="3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000">
                <a:latin typeface="Microsoft JhengHei"/>
                <a:cs typeface="Microsoft JhengHei"/>
              </a:rPr>
              <a:t>辦法共計</a:t>
            </a:r>
            <a:r>
              <a:rPr dirty="0" sz="2000" spc="-20">
                <a:latin typeface="Microsoft JhengHei"/>
                <a:cs typeface="Microsoft JhengHei"/>
              </a:rPr>
              <a:t>14</a:t>
            </a:r>
            <a:r>
              <a:rPr dirty="0" sz="2000" spc="-50">
                <a:latin typeface="Microsoft JhengHei"/>
                <a:cs typeface="Microsoft JhengHei"/>
              </a:rPr>
              <a:t>條</a:t>
            </a:r>
            <a:endParaRPr sz="20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000">
                <a:latin typeface="Microsoft JhengHei"/>
                <a:cs typeface="Microsoft JhengHei"/>
              </a:rPr>
              <a:t>規範</a:t>
            </a:r>
            <a:r>
              <a:rPr dirty="0" sz="2000" spc="-15" b="1">
                <a:solidFill>
                  <a:srgbClr val="2A9D8F"/>
                </a:solidFill>
                <a:latin typeface="Microsoft JhengHei"/>
                <a:cs typeface="Microsoft JhengHei"/>
              </a:rPr>
              <a:t>動物醫事助理定義、資格條件、認證程序、執業登錄及獸醫師指導下可執行業務範圍</a:t>
            </a:r>
            <a:r>
              <a:rPr dirty="0" sz="2000" spc="-50">
                <a:latin typeface="Microsoft JhengHei"/>
                <a:cs typeface="Microsoft JhengHei"/>
              </a:rPr>
              <a:t>。</a:t>
            </a:r>
            <a:endParaRPr sz="2000">
              <a:latin typeface="Microsoft JhengHei"/>
              <a:cs typeface="Microsoft JhengHe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0" y="365759"/>
            <a:ext cx="447040" cy="1053465"/>
          </a:xfrm>
          <a:prstGeom prst="rect">
            <a:avLst/>
          </a:prstGeom>
          <a:solidFill>
            <a:srgbClr val="2A9D8F"/>
          </a:solidFill>
          <a:ln w="12700">
            <a:solidFill>
              <a:srgbClr val="2A9D8F"/>
            </a:solidFill>
          </a:ln>
        </p:spPr>
        <p:txBody>
          <a:bodyPr wrap="square" lIns="0" tIns="27051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130"/>
              </a:spcBef>
            </a:pPr>
            <a:r>
              <a:rPr dirty="0" sz="3200" spc="-50" b="1">
                <a:solidFill>
                  <a:srgbClr val="FFFFFF"/>
                </a:solidFill>
                <a:latin typeface="Microsoft JhengHei"/>
                <a:cs typeface="Microsoft JhengHei"/>
              </a:rPr>
              <a:t>B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46531" y="365759"/>
            <a:ext cx="11745595" cy="1053465"/>
          </a:xfrm>
          <a:prstGeom prst="rect"/>
          <a:solidFill>
            <a:srgbClr val="F1F1F1"/>
          </a:solidFill>
        </p:spPr>
        <p:txBody>
          <a:bodyPr wrap="square" lIns="0" tIns="179705" rIns="0" bIns="0" rtlCol="0" vert="horz">
            <a:spAutoFit/>
          </a:bodyPr>
          <a:lstStyle/>
          <a:p>
            <a:pPr marL="72390">
              <a:lnSpc>
                <a:spcPct val="100000"/>
              </a:lnSpc>
              <a:spcBef>
                <a:spcPts val="1415"/>
              </a:spcBef>
            </a:pPr>
            <a:r>
              <a:rPr dirty="0" spc="-20"/>
              <a:t>法規依據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1690116"/>
            <a:ext cx="12192000" cy="5149850"/>
            <a:chOff x="0" y="1690116"/>
            <a:chExt cx="12192000" cy="5149850"/>
          </a:xfrm>
        </p:grpSpPr>
        <p:sp>
          <p:nvSpPr>
            <p:cNvPr id="3" name="object 3" descr=""/>
            <p:cNvSpPr/>
            <p:nvPr/>
          </p:nvSpPr>
          <p:spPr>
            <a:xfrm>
              <a:off x="0" y="3159250"/>
              <a:ext cx="12192000" cy="3680460"/>
            </a:xfrm>
            <a:custGeom>
              <a:avLst/>
              <a:gdLst/>
              <a:ahLst/>
              <a:cxnLst/>
              <a:rect l="l" t="t" r="r" b="b"/>
              <a:pathLst>
                <a:path w="12192000" h="3680459">
                  <a:moveTo>
                    <a:pt x="12192000" y="0"/>
                  </a:moveTo>
                  <a:lnTo>
                    <a:pt x="0" y="0"/>
                  </a:lnTo>
                  <a:lnTo>
                    <a:pt x="0" y="3680460"/>
                  </a:lnTo>
                  <a:lnTo>
                    <a:pt x="12192000" y="368046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1690116"/>
              <a:ext cx="12192000" cy="1470660"/>
            </a:xfrm>
            <a:custGeom>
              <a:avLst/>
              <a:gdLst/>
              <a:ahLst/>
              <a:cxnLst/>
              <a:rect l="l" t="t" r="r" b="b"/>
              <a:pathLst>
                <a:path w="12192000" h="1470660">
                  <a:moveTo>
                    <a:pt x="12192000" y="0"/>
                  </a:moveTo>
                  <a:lnTo>
                    <a:pt x="0" y="0"/>
                  </a:lnTo>
                  <a:lnTo>
                    <a:pt x="0" y="1470660"/>
                  </a:lnTo>
                  <a:lnTo>
                    <a:pt x="12192000" y="147066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48293" y="4731258"/>
              <a:ext cx="266700" cy="311150"/>
            </a:xfrm>
            <a:prstGeom prst="rect">
              <a:avLst/>
            </a:prstGeom>
          </p:spPr>
        </p:pic>
      </p:grpSp>
      <p:sp>
        <p:nvSpPr>
          <p:cNvPr id="6" name="object 6" descr=""/>
          <p:cNvSpPr txBox="1"/>
          <p:nvPr/>
        </p:nvSpPr>
        <p:spPr>
          <a:xfrm>
            <a:off x="134518" y="1713052"/>
            <a:ext cx="11753215" cy="33940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800" spc="-40">
                <a:latin typeface="Microsoft JhengHei"/>
                <a:cs typeface="Microsoft JhengHei"/>
              </a:rPr>
              <a:t>動物醫事助理訓練</a:t>
            </a:r>
            <a:r>
              <a:rPr dirty="0" sz="2800" spc="-45" b="1">
                <a:latin typeface="Microsoft JhengHei"/>
                <a:cs typeface="Microsoft JhengHei"/>
              </a:rPr>
              <a:t>課程認可、辦理能力檢定測驗、核發(更新、換發)合格證</a:t>
            </a:r>
            <a:r>
              <a:rPr dirty="0" sz="2800" spc="-35" b="1">
                <a:latin typeface="Microsoft JhengHei"/>
                <a:cs typeface="Microsoft JhengHei"/>
              </a:rPr>
              <a:t>書及識別證、登錄變更、繼續教育課程及時數認定</a:t>
            </a:r>
            <a:r>
              <a:rPr dirty="0" sz="2800" spc="-30">
                <a:latin typeface="Microsoft JhengHei"/>
                <a:cs typeface="Microsoft JhengHei"/>
              </a:rPr>
              <a:t>，皆由</a:t>
            </a:r>
            <a:r>
              <a:rPr dirty="0" sz="2800" spc="-40" b="1">
                <a:solidFill>
                  <a:srgbClr val="E76E51"/>
                </a:solidFill>
                <a:latin typeface="Microsoft JhengHei"/>
                <a:cs typeface="Microsoft JhengHei"/>
              </a:rPr>
              <a:t>動物醫事助理認證</a:t>
            </a:r>
            <a:r>
              <a:rPr dirty="0" sz="2800" spc="-35" b="1">
                <a:solidFill>
                  <a:srgbClr val="E76E51"/>
                </a:solidFill>
                <a:latin typeface="Microsoft JhengHei"/>
                <a:cs typeface="Microsoft JhengHei"/>
              </a:rPr>
              <a:t>機構</a:t>
            </a:r>
            <a:r>
              <a:rPr dirty="0" sz="2800" spc="-40">
                <a:latin typeface="Microsoft JhengHei"/>
                <a:cs typeface="Microsoft JhengHei"/>
              </a:rPr>
              <a:t>辦理。</a:t>
            </a:r>
            <a:endParaRPr sz="2800">
              <a:latin typeface="Microsoft JhengHei"/>
              <a:cs typeface="Microsoft JhengHei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2800">
              <a:latin typeface="Microsoft JhengHei"/>
              <a:cs typeface="Microsoft JhengHei"/>
            </a:endParaRPr>
          </a:p>
          <a:p>
            <a:pPr marL="240029" indent="-227329">
              <a:lnSpc>
                <a:spcPct val="100000"/>
              </a:lnSpc>
              <a:buFont typeface="Arial MT"/>
              <a:buChar char="•"/>
              <a:tabLst>
                <a:tab pos="240029" algn="l"/>
              </a:tabLst>
            </a:pPr>
            <a:r>
              <a:rPr dirty="0" sz="2800" spc="-35">
                <a:latin typeface="Microsoft JhengHei"/>
                <a:cs typeface="Microsoft JhengHei"/>
              </a:rPr>
              <a:t>國內動物醫事助理</a:t>
            </a:r>
            <a:r>
              <a:rPr dirty="0" sz="2800" spc="-35" b="1">
                <a:solidFill>
                  <a:srgbClr val="E76E51"/>
                </a:solidFill>
                <a:latin typeface="Microsoft JhengHei"/>
                <a:cs typeface="Microsoft JhengHei"/>
              </a:rPr>
              <a:t>認證機構</a:t>
            </a:r>
            <a:r>
              <a:rPr dirty="0" sz="2800" spc="-10">
                <a:latin typeface="Wingdings"/>
                <a:cs typeface="Wingdings"/>
              </a:rPr>
              <a:t></a:t>
            </a:r>
            <a:r>
              <a:rPr dirty="0" sz="2800" spc="-40" b="1">
                <a:solidFill>
                  <a:srgbClr val="E76E51"/>
                </a:solidFill>
                <a:latin typeface="Microsoft JhengHei"/>
                <a:cs typeface="Microsoft JhengHei"/>
              </a:rPr>
              <a:t>中華民國獸醫師公會全國聯合會</a:t>
            </a:r>
            <a:endParaRPr sz="2800">
              <a:latin typeface="Microsoft JhengHei"/>
              <a:cs typeface="Microsoft JhengHei"/>
            </a:endParaRPr>
          </a:p>
          <a:p>
            <a:pPr marL="240029" marR="127000" indent="-227329">
              <a:lnSpc>
                <a:spcPct val="100000"/>
              </a:lnSpc>
              <a:spcBef>
                <a:spcPts val="1000"/>
              </a:spcBef>
              <a:buFont typeface="Arial MT"/>
              <a:buChar char="•"/>
              <a:tabLst>
                <a:tab pos="241300" algn="l"/>
                <a:tab pos="9124950" algn="l"/>
              </a:tabLst>
            </a:pPr>
            <a:r>
              <a:rPr dirty="0" sz="2800" spc="-40">
                <a:latin typeface="Microsoft JhengHei"/>
                <a:cs typeface="Microsoft JhengHei"/>
              </a:rPr>
              <a:t>凡報名動物醫事助</a:t>
            </a:r>
            <a:r>
              <a:rPr dirty="0" sz="2800" spc="-35">
                <a:latin typeface="Microsoft JhengHei"/>
                <a:cs typeface="Microsoft JhengHei"/>
              </a:rPr>
              <a:t>理</a:t>
            </a:r>
            <a:r>
              <a:rPr dirty="0" u="sng" sz="2800" spc="-35" b="1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訓練課程、能</a:t>
            </a:r>
            <a:r>
              <a:rPr dirty="0" u="sng" sz="2800" spc="-30" b="1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力</a:t>
            </a:r>
            <a:r>
              <a:rPr dirty="0" u="sng" sz="2800" spc="-35" b="1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檢定</a:t>
            </a:r>
            <a:r>
              <a:rPr dirty="0" u="sng" sz="2800" spc="-30" b="1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測</a:t>
            </a:r>
            <a:r>
              <a:rPr dirty="0" u="sng" sz="2800" spc="-35" b="1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驗、</a:t>
            </a:r>
            <a:r>
              <a:rPr dirty="0" u="sng" sz="2800" spc="-30" b="1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核</a:t>
            </a:r>
            <a:r>
              <a:rPr dirty="0" u="sng" sz="2800" spc="-35" b="1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發合</a:t>
            </a:r>
            <a:r>
              <a:rPr dirty="0" u="sng" sz="2800" spc="-30" b="1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格</a:t>
            </a:r>
            <a:r>
              <a:rPr dirty="0" u="sng" sz="2800" spc="-35" b="1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證書</a:t>
            </a:r>
            <a:r>
              <a:rPr dirty="0" u="sng" sz="2800" spc="-30" b="1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與</a:t>
            </a:r>
            <a:r>
              <a:rPr dirty="0" u="sng" sz="2800" spc="-35" b="1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識別</a:t>
            </a:r>
            <a:r>
              <a:rPr dirty="0" u="sng" sz="2800" spc="-30" b="1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證</a:t>
            </a:r>
            <a:r>
              <a:rPr dirty="0" u="sng" sz="2800" spc="-50" b="1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及</a:t>
            </a:r>
            <a:r>
              <a:rPr dirty="0" u="sng" sz="2800" spc="700" b="1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                                         </a:t>
            </a:r>
            <a:r>
              <a:rPr dirty="0" u="sng" sz="2800" spc="700" b="1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	</a:t>
            </a:r>
            <a:r>
              <a:rPr dirty="0" u="sng" sz="2800" spc="-35" b="1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報名繼續教育課程</a:t>
            </a:r>
            <a:r>
              <a:rPr dirty="0" sz="2800" spc="-35">
                <a:latin typeface="Microsoft JhengHei"/>
                <a:cs typeface="Microsoft JhengHei"/>
              </a:rPr>
              <a:t>都須至全聯會</a:t>
            </a:r>
            <a:r>
              <a:rPr dirty="0" sz="2800" spc="-35" b="1">
                <a:solidFill>
                  <a:srgbClr val="E76E51"/>
                </a:solidFill>
                <a:latin typeface="Microsoft JhengHei"/>
                <a:cs typeface="Microsoft JhengHei"/>
              </a:rPr>
              <a:t>動</a:t>
            </a:r>
            <a:r>
              <a:rPr dirty="0" sz="2800" spc="-30" b="1">
                <a:solidFill>
                  <a:srgbClr val="E76E51"/>
                </a:solidFill>
                <a:latin typeface="Microsoft JhengHei"/>
                <a:cs typeface="Microsoft JhengHei"/>
              </a:rPr>
              <a:t>物</a:t>
            </a:r>
            <a:r>
              <a:rPr dirty="0" sz="2800" spc="-35" b="1">
                <a:solidFill>
                  <a:srgbClr val="E76E51"/>
                </a:solidFill>
                <a:latin typeface="Microsoft JhengHei"/>
                <a:cs typeface="Microsoft JhengHei"/>
              </a:rPr>
              <a:t>醫事</a:t>
            </a:r>
            <a:r>
              <a:rPr dirty="0" sz="2800" spc="-30" b="1">
                <a:solidFill>
                  <a:srgbClr val="E76E51"/>
                </a:solidFill>
                <a:latin typeface="Microsoft JhengHei"/>
                <a:cs typeface="Microsoft JhengHei"/>
              </a:rPr>
              <a:t>助</a:t>
            </a:r>
            <a:r>
              <a:rPr dirty="0" sz="2800" spc="-35" b="1">
                <a:solidFill>
                  <a:srgbClr val="E76E51"/>
                </a:solidFill>
                <a:latin typeface="Microsoft JhengHei"/>
                <a:cs typeface="Microsoft JhengHei"/>
              </a:rPr>
              <a:t>理認</a:t>
            </a:r>
            <a:r>
              <a:rPr dirty="0" sz="2800" spc="-30" b="1">
                <a:solidFill>
                  <a:srgbClr val="E76E51"/>
                </a:solidFill>
                <a:latin typeface="Microsoft JhengHei"/>
                <a:cs typeface="Microsoft JhengHei"/>
              </a:rPr>
              <a:t>證</a:t>
            </a:r>
            <a:r>
              <a:rPr dirty="0" sz="2800" spc="-35" b="1">
                <a:solidFill>
                  <a:srgbClr val="E76E51"/>
                </a:solidFill>
                <a:latin typeface="Microsoft JhengHei"/>
                <a:cs typeface="Microsoft JhengHei"/>
              </a:rPr>
              <a:t>平</a:t>
            </a:r>
            <a:r>
              <a:rPr dirty="0" sz="2800" spc="-50" b="1">
                <a:solidFill>
                  <a:srgbClr val="E76E51"/>
                </a:solidFill>
                <a:latin typeface="Microsoft JhengHei"/>
                <a:cs typeface="Microsoft JhengHei"/>
              </a:rPr>
              <a:t>台</a:t>
            </a:r>
            <a:r>
              <a:rPr dirty="0" sz="2800" b="1">
                <a:solidFill>
                  <a:srgbClr val="E76E51"/>
                </a:solidFill>
                <a:latin typeface="Microsoft JhengHei"/>
                <a:cs typeface="Microsoft JhengHei"/>
              </a:rPr>
              <a:t>	</a:t>
            </a:r>
            <a:r>
              <a:rPr dirty="0" sz="2800" spc="-35">
                <a:latin typeface="Microsoft JhengHei"/>
                <a:cs typeface="Microsoft JhengHei"/>
              </a:rPr>
              <a:t>請</a:t>
            </a:r>
            <a:r>
              <a:rPr dirty="0" sz="2800" spc="-50">
                <a:latin typeface="Microsoft JhengHei"/>
                <a:cs typeface="Microsoft JhengHei"/>
              </a:rPr>
              <a:t>。</a:t>
            </a:r>
            <a:endParaRPr sz="2800">
              <a:latin typeface="Microsoft JhengHei"/>
              <a:cs typeface="Microsoft JhengHe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0" y="365759"/>
            <a:ext cx="447040" cy="1053465"/>
          </a:xfrm>
          <a:prstGeom prst="rect">
            <a:avLst/>
          </a:prstGeom>
          <a:solidFill>
            <a:srgbClr val="2A9D8F"/>
          </a:solidFill>
          <a:ln w="12700">
            <a:solidFill>
              <a:srgbClr val="2A9D8F"/>
            </a:solidFill>
          </a:ln>
        </p:spPr>
        <p:txBody>
          <a:bodyPr wrap="square" lIns="0" tIns="27051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130"/>
              </a:spcBef>
            </a:pPr>
            <a:r>
              <a:rPr dirty="0" sz="3200" spc="-50" b="1">
                <a:solidFill>
                  <a:srgbClr val="FFFFFF"/>
                </a:solidFill>
                <a:latin typeface="Microsoft JhengHei"/>
                <a:cs typeface="Microsoft JhengHei"/>
              </a:rPr>
              <a:t>B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46531" y="365759"/>
            <a:ext cx="11745595" cy="1053465"/>
          </a:xfrm>
          <a:prstGeom prst="rect"/>
          <a:solidFill>
            <a:srgbClr val="F1F1F1"/>
          </a:solidFill>
        </p:spPr>
        <p:txBody>
          <a:bodyPr wrap="square" lIns="0" tIns="179705" rIns="0" bIns="0" rtlCol="0" vert="horz">
            <a:spAutoFit/>
          </a:bodyPr>
          <a:lstStyle/>
          <a:p>
            <a:pPr marL="72390">
              <a:lnSpc>
                <a:spcPct val="100000"/>
              </a:lnSpc>
              <a:spcBef>
                <a:spcPts val="1415"/>
              </a:spcBef>
            </a:pPr>
            <a:r>
              <a:rPr dirty="0" spc="-20"/>
              <a:t>認證業務</a:t>
            </a:r>
          </a:p>
        </p:txBody>
      </p:sp>
      <p:grpSp>
        <p:nvGrpSpPr>
          <p:cNvPr id="9" name="object 9" descr=""/>
          <p:cNvGrpSpPr/>
          <p:nvPr/>
        </p:nvGrpSpPr>
        <p:grpSpPr>
          <a:xfrm>
            <a:off x="65531" y="4916423"/>
            <a:ext cx="12061190" cy="1827530"/>
            <a:chOff x="65531" y="4916423"/>
            <a:chExt cx="12061190" cy="1827530"/>
          </a:xfrm>
        </p:grpSpPr>
        <p:pic>
          <p:nvPicPr>
            <p:cNvPr id="10" name="object 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531" y="5271514"/>
              <a:ext cx="1472184" cy="147218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453115" y="4916423"/>
              <a:ext cx="1673352" cy="1673352"/>
            </a:xfrm>
            <a:prstGeom prst="rect">
              <a:avLst/>
            </a:prstGeom>
          </p:spPr>
        </p:pic>
      </p:grpSp>
      <p:sp>
        <p:nvSpPr>
          <p:cNvPr id="12" name="object 12" descr=""/>
          <p:cNvSpPr txBox="1"/>
          <p:nvPr/>
        </p:nvSpPr>
        <p:spPr>
          <a:xfrm>
            <a:off x="10984738" y="6618528"/>
            <a:ext cx="7391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5" b="1">
                <a:latin typeface="Microsoft JhengHei"/>
                <a:cs typeface="Microsoft JhengHei"/>
              </a:rPr>
              <a:t>認證平臺</a:t>
            </a:r>
            <a:endParaRPr sz="14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6531" y="365759"/>
            <a:ext cx="11745595" cy="1053465"/>
          </a:xfrm>
          <a:prstGeom prst="rect"/>
          <a:solidFill>
            <a:srgbClr val="F1F1F1"/>
          </a:solidFill>
        </p:spPr>
        <p:txBody>
          <a:bodyPr wrap="square" lIns="0" tIns="179705" rIns="0" bIns="0" rtlCol="0" vert="horz">
            <a:spAutoFit/>
          </a:bodyPr>
          <a:lstStyle/>
          <a:p>
            <a:pPr marL="72390">
              <a:lnSpc>
                <a:spcPct val="100000"/>
              </a:lnSpc>
              <a:spcBef>
                <a:spcPts val="1415"/>
              </a:spcBef>
            </a:pPr>
            <a:r>
              <a:rPr dirty="0" spc="-10"/>
              <a:t>動物醫事助理認證方式(1/2)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842772" y="3247644"/>
            <a:ext cx="2707005" cy="1104900"/>
          </a:xfrm>
          <a:custGeom>
            <a:avLst/>
            <a:gdLst/>
            <a:ahLst/>
            <a:cxnLst/>
            <a:rect l="l" t="t" r="r" b="b"/>
            <a:pathLst>
              <a:path w="2707004" h="1104900">
                <a:moveTo>
                  <a:pt x="2522474" y="0"/>
                </a:moveTo>
                <a:lnTo>
                  <a:pt x="184150" y="0"/>
                </a:lnTo>
                <a:lnTo>
                  <a:pt x="135196" y="6576"/>
                </a:lnTo>
                <a:lnTo>
                  <a:pt x="91206" y="25136"/>
                </a:lnTo>
                <a:lnTo>
                  <a:pt x="53936" y="53927"/>
                </a:lnTo>
                <a:lnTo>
                  <a:pt x="25142" y="91195"/>
                </a:lnTo>
                <a:lnTo>
                  <a:pt x="6578" y="135187"/>
                </a:lnTo>
                <a:lnTo>
                  <a:pt x="0" y="184150"/>
                </a:lnTo>
                <a:lnTo>
                  <a:pt x="0" y="920749"/>
                </a:lnTo>
                <a:lnTo>
                  <a:pt x="6578" y="969712"/>
                </a:lnTo>
                <a:lnTo>
                  <a:pt x="25142" y="1013704"/>
                </a:lnTo>
                <a:lnTo>
                  <a:pt x="53936" y="1050972"/>
                </a:lnTo>
                <a:lnTo>
                  <a:pt x="91206" y="1079763"/>
                </a:lnTo>
                <a:lnTo>
                  <a:pt x="135196" y="1098323"/>
                </a:lnTo>
                <a:lnTo>
                  <a:pt x="184150" y="1104899"/>
                </a:lnTo>
                <a:lnTo>
                  <a:pt x="2522474" y="1104899"/>
                </a:lnTo>
                <a:lnTo>
                  <a:pt x="2571436" y="1098323"/>
                </a:lnTo>
                <a:lnTo>
                  <a:pt x="2615428" y="1079763"/>
                </a:lnTo>
                <a:lnTo>
                  <a:pt x="2652696" y="1050972"/>
                </a:lnTo>
                <a:lnTo>
                  <a:pt x="2681487" y="1013704"/>
                </a:lnTo>
                <a:lnTo>
                  <a:pt x="2700047" y="969712"/>
                </a:lnTo>
                <a:lnTo>
                  <a:pt x="2706624" y="920749"/>
                </a:lnTo>
                <a:lnTo>
                  <a:pt x="2706624" y="184150"/>
                </a:lnTo>
                <a:lnTo>
                  <a:pt x="2700047" y="135187"/>
                </a:lnTo>
                <a:lnTo>
                  <a:pt x="2681487" y="91195"/>
                </a:lnTo>
                <a:lnTo>
                  <a:pt x="2652696" y="53927"/>
                </a:lnTo>
                <a:lnTo>
                  <a:pt x="2615428" y="25136"/>
                </a:lnTo>
                <a:lnTo>
                  <a:pt x="2571436" y="6576"/>
                </a:lnTo>
                <a:lnTo>
                  <a:pt x="2522474" y="0"/>
                </a:lnTo>
                <a:close/>
              </a:path>
            </a:pathLst>
          </a:custGeom>
          <a:solidFill>
            <a:srgbClr val="2A9D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188516" y="3287979"/>
            <a:ext cx="2012950" cy="1002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92405" marR="5080" indent="-180340">
              <a:lnSpc>
                <a:spcPct val="100000"/>
              </a:lnSpc>
              <a:spcBef>
                <a:spcPts val="105"/>
              </a:spcBef>
            </a:pPr>
            <a:r>
              <a:rPr dirty="0" sz="3200" spc="-10" b="1">
                <a:solidFill>
                  <a:srgbClr val="FFFFFF"/>
                </a:solidFill>
                <a:latin typeface="Microsoft JhengHei"/>
                <a:cs typeface="Microsoft JhengHei"/>
              </a:rPr>
              <a:t>平臺註冊</a:t>
            </a:r>
            <a:r>
              <a:rPr dirty="0" sz="3200" spc="-50" b="1">
                <a:solidFill>
                  <a:srgbClr val="FFFFFF"/>
                </a:solidFill>
                <a:latin typeface="Microsoft JhengHei"/>
                <a:cs typeface="Microsoft JhengHei"/>
              </a:rPr>
              <a:t>&amp;</a:t>
            </a:r>
            <a:r>
              <a:rPr dirty="0" sz="3200" spc="-15" b="1">
                <a:solidFill>
                  <a:srgbClr val="FFFFFF"/>
                </a:solidFill>
                <a:latin typeface="Microsoft JhengHei"/>
                <a:cs typeface="Microsoft JhengHei"/>
              </a:rPr>
              <a:t>訓練課程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844296" y="1597152"/>
            <a:ext cx="2708275" cy="763905"/>
          </a:xfrm>
          <a:custGeom>
            <a:avLst/>
            <a:gdLst/>
            <a:ahLst/>
            <a:cxnLst/>
            <a:rect l="l" t="t" r="r" b="b"/>
            <a:pathLst>
              <a:path w="2708275" h="763905">
                <a:moveTo>
                  <a:pt x="2580893" y="0"/>
                </a:moveTo>
                <a:lnTo>
                  <a:pt x="127253" y="0"/>
                </a:lnTo>
                <a:lnTo>
                  <a:pt x="77720" y="10007"/>
                </a:lnTo>
                <a:lnTo>
                  <a:pt x="37271" y="37290"/>
                </a:lnTo>
                <a:lnTo>
                  <a:pt x="10000" y="77741"/>
                </a:lnTo>
                <a:lnTo>
                  <a:pt x="0" y="127253"/>
                </a:lnTo>
                <a:lnTo>
                  <a:pt x="0" y="636270"/>
                </a:lnTo>
                <a:lnTo>
                  <a:pt x="10000" y="685782"/>
                </a:lnTo>
                <a:lnTo>
                  <a:pt x="37271" y="726233"/>
                </a:lnTo>
                <a:lnTo>
                  <a:pt x="77720" y="753516"/>
                </a:lnTo>
                <a:lnTo>
                  <a:pt x="127253" y="763524"/>
                </a:lnTo>
                <a:lnTo>
                  <a:pt x="2580893" y="763524"/>
                </a:lnTo>
                <a:lnTo>
                  <a:pt x="2630406" y="753516"/>
                </a:lnTo>
                <a:lnTo>
                  <a:pt x="2670857" y="726233"/>
                </a:lnTo>
                <a:lnTo>
                  <a:pt x="2698140" y="685782"/>
                </a:lnTo>
                <a:lnTo>
                  <a:pt x="2708148" y="636270"/>
                </a:lnTo>
                <a:lnTo>
                  <a:pt x="2708148" y="127253"/>
                </a:lnTo>
                <a:lnTo>
                  <a:pt x="2698140" y="77741"/>
                </a:lnTo>
                <a:lnTo>
                  <a:pt x="2670857" y="37290"/>
                </a:lnTo>
                <a:lnTo>
                  <a:pt x="2630406" y="10007"/>
                </a:lnTo>
                <a:lnTo>
                  <a:pt x="2580893" y="0"/>
                </a:lnTo>
                <a:close/>
              </a:path>
            </a:pathLst>
          </a:custGeom>
          <a:solidFill>
            <a:srgbClr val="2A9D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965098" y="1710308"/>
            <a:ext cx="2466975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10" b="1">
                <a:solidFill>
                  <a:srgbClr val="FFFFFF"/>
                </a:solidFill>
                <a:latin typeface="Microsoft JhengHei"/>
                <a:cs typeface="Microsoft JhengHei"/>
              </a:rPr>
              <a:t>確認學歷資格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099686" y="1593341"/>
            <a:ext cx="6819265" cy="2469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Microsoft JhengHei"/>
                <a:cs typeface="Microsoft JhengHei"/>
              </a:rPr>
              <a:t>動物醫事助理學歷需符合以下條件之一</a:t>
            </a:r>
            <a:endParaRPr sz="2400">
              <a:latin typeface="Microsoft JhengHei"/>
              <a:cs typeface="Microsoft JhengHei"/>
            </a:endParaRPr>
          </a:p>
          <a:p>
            <a:pPr marL="759460" indent="-286385">
              <a:lnSpc>
                <a:spcPct val="100000"/>
              </a:lnSpc>
              <a:buFont typeface="Arial MT"/>
              <a:buChar char="•"/>
              <a:tabLst>
                <a:tab pos="759460" algn="l"/>
              </a:tabLst>
            </a:pPr>
            <a:r>
              <a:rPr dirty="0" sz="2400">
                <a:latin typeface="Microsoft JhengHei"/>
                <a:cs typeface="Microsoft JhengHei"/>
              </a:rPr>
              <a:t>公立或立案私立</a:t>
            </a:r>
            <a:r>
              <a:rPr dirty="0" sz="2400" spc="-10" b="1">
                <a:solidFill>
                  <a:srgbClr val="2A9D8F"/>
                </a:solidFill>
                <a:latin typeface="Microsoft JhengHei"/>
                <a:cs typeface="Microsoft JhengHei"/>
              </a:rPr>
              <a:t>高中(職)以上</a:t>
            </a:r>
            <a:r>
              <a:rPr dirty="0" sz="2400" spc="-15">
                <a:latin typeface="Microsoft JhengHei"/>
                <a:cs typeface="Microsoft JhengHei"/>
              </a:rPr>
              <a:t>學校畢業</a:t>
            </a:r>
            <a:endParaRPr sz="2400">
              <a:latin typeface="Microsoft JhengHei"/>
              <a:cs typeface="Microsoft JhengHei"/>
            </a:endParaRPr>
          </a:p>
          <a:p>
            <a:pPr marL="759460" indent="-286385">
              <a:lnSpc>
                <a:spcPct val="100000"/>
              </a:lnSpc>
              <a:buFont typeface="Arial MT"/>
              <a:buChar char="•"/>
              <a:tabLst>
                <a:tab pos="759460" algn="l"/>
              </a:tabLst>
            </a:pPr>
            <a:r>
              <a:rPr dirty="0" sz="2400" spc="-25">
                <a:latin typeface="Microsoft JhengHei"/>
                <a:cs typeface="Microsoft JhengHei"/>
              </a:rPr>
              <a:t>教育部採認規定國外之高中(職)以上學校畢業</a:t>
            </a:r>
            <a:endParaRPr sz="2400">
              <a:latin typeface="Microsoft JhengHei"/>
              <a:cs typeface="Microsoft JhengHei"/>
            </a:endParaRPr>
          </a:p>
          <a:p>
            <a:pPr marL="469265" indent="-456565">
              <a:lnSpc>
                <a:spcPct val="100000"/>
              </a:lnSpc>
              <a:spcBef>
                <a:spcPts val="1960"/>
              </a:spcBef>
              <a:buFont typeface="Wingdings"/>
              <a:buChar char=""/>
              <a:tabLst>
                <a:tab pos="469265" algn="l"/>
              </a:tabLst>
            </a:pPr>
            <a:r>
              <a:rPr dirty="0" sz="2400" spc="-10">
                <a:latin typeface="Microsoft JhengHei"/>
                <a:cs typeface="Microsoft JhengHei"/>
              </a:rPr>
              <a:t>完成認證機構辦理或認可訓練課程至少</a:t>
            </a:r>
            <a:r>
              <a:rPr dirty="0" sz="2400" spc="-10" b="1">
                <a:solidFill>
                  <a:srgbClr val="2A9D8F"/>
                </a:solidFill>
                <a:latin typeface="Microsoft JhengHei"/>
                <a:cs typeface="Microsoft JhengHei"/>
              </a:rPr>
              <a:t>216</a:t>
            </a:r>
            <a:r>
              <a:rPr dirty="0" sz="2400" spc="-30" b="1">
                <a:solidFill>
                  <a:srgbClr val="2A9D8F"/>
                </a:solidFill>
                <a:latin typeface="Microsoft JhengHei"/>
                <a:cs typeface="Microsoft JhengHei"/>
              </a:rPr>
              <a:t>小時</a:t>
            </a:r>
            <a:endParaRPr sz="2400">
              <a:latin typeface="Microsoft JhengHei"/>
              <a:cs typeface="Microsoft JhengHei"/>
            </a:endParaRPr>
          </a:p>
          <a:p>
            <a:pPr marL="469265" indent="-456565">
              <a:lnSpc>
                <a:spcPct val="100000"/>
              </a:lnSpc>
              <a:spcBef>
                <a:spcPts val="5"/>
              </a:spcBef>
              <a:buFont typeface="Wingdings"/>
              <a:buChar char=""/>
              <a:tabLst>
                <a:tab pos="469265" algn="l"/>
              </a:tabLst>
            </a:pPr>
            <a:r>
              <a:rPr dirty="0" sz="2400">
                <a:latin typeface="Microsoft JhengHei"/>
                <a:cs typeface="Microsoft JhengHei"/>
              </a:rPr>
              <a:t>至全聯會</a:t>
            </a:r>
            <a:r>
              <a:rPr dirty="0" sz="2400" b="1">
                <a:solidFill>
                  <a:srgbClr val="2A9D8F"/>
                </a:solidFill>
                <a:latin typeface="Microsoft JhengHei"/>
                <a:cs typeface="Microsoft JhengHei"/>
              </a:rPr>
              <a:t>平台註冊</a:t>
            </a:r>
            <a:r>
              <a:rPr dirty="0" sz="2400" spc="-10">
                <a:latin typeface="Microsoft JhengHei"/>
                <a:cs typeface="Microsoft JhengHei"/>
              </a:rPr>
              <a:t>及登錄學員資料</a:t>
            </a:r>
            <a:endParaRPr sz="2400">
              <a:latin typeface="Microsoft JhengHei"/>
              <a:cs typeface="Microsoft JhengHei"/>
            </a:endParaRPr>
          </a:p>
          <a:p>
            <a:pPr marL="469265" indent="-456565">
              <a:lnSpc>
                <a:spcPct val="100000"/>
              </a:lnSpc>
              <a:buFont typeface="Wingdings"/>
              <a:buChar char=""/>
              <a:tabLst>
                <a:tab pos="469265" algn="l"/>
              </a:tabLst>
            </a:pPr>
            <a:r>
              <a:rPr dirty="0" sz="2400">
                <a:latin typeface="Microsoft JhengHei"/>
                <a:cs typeface="Microsoft JhengHei"/>
              </a:rPr>
              <a:t>註冊後於平台</a:t>
            </a:r>
            <a:r>
              <a:rPr dirty="0" sz="2400" spc="-10" b="1">
                <a:solidFill>
                  <a:srgbClr val="2A9D8F"/>
                </a:solidFill>
                <a:latin typeface="Microsoft JhengHei"/>
                <a:cs typeface="Microsoft JhengHei"/>
              </a:rPr>
              <a:t>報名訓練課程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842772" y="5743955"/>
            <a:ext cx="2723515" cy="762000"/>
          </a:xfrm>
          <a:custGeom>
            <a:avLst/>
            <a:gdLst/>
            <a:ahLst/>
            <a:cxnLst/>
            <a:rect l="l" t="t" r="r" b="b"/>
            <a:pathLst>
              <a:path w="2723515" h="762000">
                <a:moveTo>
                  <a:pt x="2596388" y="0"/>
                </a:moveTo>
                <a:lnTo>
                  <a:pt x="127000" y="0"/>
                </a:lnTo>
                <a:lnTo>
                  <a:pt x="77565" y="9980"/>
                </a:lnTo>
                <a:lnTo>
                  <a:pt x="37196" y="37196"/>
                </a:lnTo>
                <a:lnTo>
                  <a:pt x="9980" y="77565"/>
                </a:lnTo>
                <a:lnTo>
                  <a:pt x="0" y="127000"/>
                </a:lnTo>
                <a:lnTo>
                  <a:pt x="0" y="635000"/>
                </a:lnTo>
                <a:lnTo>
                  <a:pt x="9980" y="684434"/>
                </a:lnTo>
                <a:lnTo>
                  <a:pt x="37196" y="724803"/>
                </a:lnTo>
                <a:lnTo>
                  <a:pt x="77565" y="752019"/>
                </a:lnTo>
                <a:lnTo>
                  <a:pt x="127000" y="762000"/>
                </a:lnTo>
                <a:lnTo>
                  <a:pt x="2596388" y="762000"/>
                </a:lnTo>
                <a:lnTo>
                  <a:pt x="2645806" y="752019"/>
                </a:lnTo>
                <a:lnTo>
                  <a:pt x="2686177" y="724803"/>
                </a:lnTo>
                <a:lnTo>
                  <a:pt x="2713402" y="684434"/>
                </a:lnTo>
                <a:lnTo>
                  <a:pt x="2723388" y="635000"/>
                </a:lnTo>
                <a:lnTo>
                  <a:pt x="2723388" y="127000"/>
                </a:lnTo>
                <a:lnTo>
                  <a:pt x="2713402" y="77565"/>
                </a:lnTo>
                <a:lnTo>
                  <a:pt x="2686177" y="37196"/>
                </a:lnTo>
                <a:lnTo>
                  <a:pt x="2645806" y="9980"/>
                </a:lnTo>
                <a:lnTo>
                  <a:pt x="2596388" y="0"/>
                </a:lnTo>
                <a:close/>
              </a:path>
            </a:pathLst>
          </a:custGeom>
          <a:solidFill>
            <a:srgbClr val="2A9D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970280" y="5858052"/>
            <a:ext cx="2468880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 b="1">
                <a:solidFill>
                  <a:srgbClr val="FFFFFF"/>
                </a:solidFill>
                <a:latin typeface="Microsoft JhengHei"/>
                <a:cs typeface="Microsoft JhengHei"/>
              </a:rPr>
              <a:t>能力檢定測驗</a:t>
            </a:r>
            <a:endParaRPr sz="3200">
              <a:latin typeface="Microsoft JhengHei"/>
              <a:cs typeface="Microsoft JhengHei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4146803" y="4146803"/>
            <a:ext cx="7889875" cy="1172210"/>
            <a:chOff x="4146803" y="4146803"/>
            <a:chExt cx="7889875" cy="1172210"/>
          </a:xfrm>
        </p:grpSpPr>
        <p:sp>
          <p:nvSpPr>
            <p:cNvPr id="11" name="object 11" descr=""/>
            <p:cNvSpPr/>
            <p:nvPr/>
          </p:nvSpPr>
          <p:spPr>
            <a:xfrm>
              <a:off x="4146803" y="4146803"/>
              <a:ext cx="7889875" cy="1172210"/>
            </a:xfrm>
            <a:custGeom>
              <a:avLst/>
              <a:gdLst/>
              <a:ahLst/>
              <a:cxnLst/>
              <a:rect l="l" t="t" r="r" b="b"/>
              <a:pathLst>
                <a:path w="7889875" h="1172210">
                  <a:moveTo>
                    <a:pt x="7694422" y="0"/>
                  </a:moveTo>
                  <a:lnTo>
                    <a:pt x="195325" y="0"/>
                  </a:lnTo>
                  <a:lnTo>
                    <a:pt x="150556" y="5161"/>
                  </a:lnTo>
                  <a:lnTo>
                    <a:pt x="109449" y="19862"/>
                  </a:lnTo>
                  <a:lnTo>
                    <a:pt x="73181" y="42927"/>
                  </a:lnTo>
                  <a:lnTo>
                    <a:pt x="42927" y="73181"/>
                  </a:lnTo>
                  <a:lnTo>
                    <a:pt x="19862" y="109449"/>
                  </a:lnTo>
                  <a:lnTo>
                    <a:pt x="5161" y="150556"/>
                  </a:lnTo>
                  <a:lnTo>
                    <a:pt x="0" y="195326"/>
                  </a:lnTo>
                  <a:lnTo>
                    <a:pt x="0" y="976630"/>
                  </a:lnTo>
                  <a:lnTo>
                    <a:pt x="5161" y="1021399"/>
                  </a:lnTo>
                  <a:lnTo>
                    <a:pt x="19862" y="1062506"/>
                  </a:lnTo>
                  <a:lnTo>
                    <a:pt x="42927" y="1098774"/>
                  </a:lnTo>
                  <a:lnTo>
                    <a:pt x="73181" y="1129028"/>
                  </a:lnTo>
                  <a:lnTo>
                    <a:pt x="109449" y="1152093"/>
                  </a:lnTo>
                  <a:lnTo>
                    <a:pt x="150556" y="1166794"/>
                  </a:lnTo>
                  <a:lnTo>
                    <a:pt x="195325" y="1171956"/>
                  </a:lnTo>
                  <a:lnTo>
                    <a:pt x="7694422" y="1171956"/>
                  </a:lnTo>
                  <a:lnTo>
                    <a:pt x="7739191" y="1166794"/>
                  </a:lnTo>
                  <a:lnTo>
                    <a:pt x="7780298" y="1152093"/>
                  </a:lnTo>
                  <a:lnTo>
                    <a:pt x="7816566" y="1129028"/>
                  </a:lnTo>
                  <a:lnTo>
                    <a:pt x="7846820" y="1098774"/>
                  </a:lnTo>
                  <a:lnTo>
                    <a:pt x="7869885" y="1062506"/>
                  </a:lnTo>
                  <a:lnTo>
                    <a:pt x="7884586" y="1021399"/>
                  </a:lnTo>
                  <a:lnTo>
                    <a:pt x="7889748" y="976630"/>
                  </a:lnTo>
                  <a:lnTo>
                    <a:pt x="7889748" y="195326"/>
                  </a:lnTo>
                  <a:lnTo>
                    <a:pt x="7884586" y="150556"/>
                  </a:lnTo>
                  <a:lnTo>
                    <a:pt x="7869885" y="109449"/>
                  </a:lnTo>
                  <a:lnTo>
                    <a:pt x="7846820" y="73181"/>
                  </a:lnTo>
                  <a:lnTo>
                    <a:pt x="7816566" y="42927"/>
                  </a:lnTo>
                  <a:lnTo>
                    <a:pt x="7780298" y="19862"/>
                  </a:lnTo>
                  <a:lnTo>
                    <a:pt x="7739191" y="5161"/>
                  </a:lnTo>
                  <a:lnTo>
                    <a:pt x="769442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58813" y="5063362"/>
              <a:ext cx="171450" cy="203200"/>
            </a:xfrm>
            <a:prstGeom prst="rect">
              <a:avLst/>
            </a:prstGeom>
          </p:spPr>
        </p:pic>
      </p:grpSp>
      <p:sp>
        <p:nvSpPr>
          <p:cNvPr id="13" name="object 13" descr=""/>
          <p:cNvSpPr txBox="1"/>
          <p:nvPr/>
        </p:nvSpPr>
        <p:spPr>
          <a:xfrm>
            <a:off x="4099686" y="4188917"/>
            <a:ext cx="7901940" cy="24860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557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Microsoft JhengHei"/>
                <a:cs typeface="Microsoft JhengHei"/>
              </a:rPr>
              <a:t>【抵免】</a:t>
            </a:r>
            <a:endParaRPr sz="1800">
              <a:latin typeface="Microsoft JhengHei"/>
              <a:cs typeface="Microsoft JhengHei"/>
            </a:endParaRPr>
          </a:p>
          <a:p>
            <a:pPr algn="just" marL="115570" marR="5080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latin typeface="Microsoft JhengHei"/>
                <a:cs typeface="Microsoft JhengHei"/>
              </a:rPr>
              <a:t>公、私立專科以上學校或符合教育部採認規定之國外專科以上學校</a:t>
            </a:r>
            <a:r>
              <a:rPr dirty="0" sz="1800" spc="-10" b="1">
                <a:solidFill>
                  <a:srgbClr val="2A9D8F"/>
                </a:solidFill>
                <a:latin typeface="Microsoft JhengHei"/>
                <a:cs typeface="Microsoft JhengHei"/>
              </a:rPr>
              <a:t>動物醫事助</a:t>
            </a:r>
            <a:r>
              <a:rPr dirty="0" sz="1800" b="1">
                <a:solidFill>
                  <a:srgbClr val="2A9D8F"/>
                </a:solidFill>
                <a:latin typeface="Microsoft JhengHei"/>
                <a:cs typeface="Microsoft JhengHei"/>
              </a:rPr>
              <a:t>理、寵物相關科、系、所或學位學程</a:t>
            </a:r>
            <a:r>
              <a:rPr dirty="0" sz="1800" spc="-5">
                <a:latin typeface="Microsoft JhengHei"/>
                <a:cs typeface="Microsoft JhengHei"/>
              </a:rPr>
              <a:t>，所修習之相關課程學分，得檢附中文或</a:t>
            </a:r>
            <a:r>
              <a:rPr dirty="0" sz="1800" spc="45">
                <a:latin typeface="Microsoft JhengHei"/>
                <a:cs typeface="Microsoft JhengHei"/>
              </a:rPr>
              <a:t>英文證明文件向認證機構  請抵免</a:t>
            </a:r>
            <a:endParaRPr sz="1800">
              <a:latin typeface="Microsoft JhengHei"/>
              <a:cs typeface="Microsoft JhengHei"/>
            </a:endParaRPr>
          </a:p>
          <a:p>
            <a:pPr marL="469265" indent="-456565">
              <a:lnSpc>
                <a:spcPct val="100000"/>
              </a:lnSpc>
              <a:spcBef>
                <a:spcPts val="2080"/>
              </a:spcBef>
              <a:buFont typeface="Wingdings"/>
              <a:buChar char=""/>
              <a:tabLst>
                <a:tab pos="469265" algn="l"/>
              </a:tabLst>
            </a:pPr>
            <a:r>
              <a:rPr dirty="0" sz="2400" spc="-10">
                <a:latin typeface="Microsoft JhengHei"/>
                <a:cs typeface="Microsoft JhengHei"/>
              </a:rPr>
              <a:t>至全聯會</a:t>
            </a:r>
            <a:r>
              <a:rPr dirty="0" sz="2400" spc="-10" b="1">
                <a:solidFill>
                  <a:srgbClr val="2A9D8F"/>
                </a:solidFill>
                <a:latin typeface="Microsoft JhengHei"/>
                <a:cs typeface="Microsoft JhengHei"/>
              </a:rPr>
              <a:t>平台報考</a:t>
            </a:r>
            <a:r>
              <a:rPr dirty="0" sz="2400" spc="-10">
                <a:latin typeface="Microsoft JhengHei"/>
                <a:cs typeface="Microsoft JhengHei"/>
              </a:rPr>
              <a:t>動物醫事助理</a:t>
            </a:r>
            <a:r>
              <a:rPr dirty="0" sz="2400" spc="-20" b="1">
                <a:solidFill>
                  <a:srgbClr val="2A9D8F"/>
                </a:solidFill>
                <a:latin typeface="Microsoft JhengHei"/>
                <a:cs typeface="Microsoft JhengHei"/>
              </a:rPr>
              <a:t>能力檢定測驗</a:t>
            </a:r>
            <a:endParaRPr sz="2400">
              <a:latin typeface="Microsoft JhengHei"/>
              <a:cs typeface="Microsoft JhengHei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dirty="0" sz="2400" spc="-10">
                <a:latin typeface="Microsoft JhengHei"/>
                <a:cs typeface="Microsoft JhengHei"/>
              </a:rPr>
              <a:t>(合格分數為</a:t>
            </a:r>
            <a:r>
              <a:rPr dirty="0" sz="2400">
                <a:latin typeface="Microsoft JhengHei"/>
                <a:cs typeface="Microsoft JhengHei"/>
              </a:rPr>
              <a:t>70</a:t>
            </a:r>
            <a:r>
              <a:rPr dirty="0" sz="2400" spc="-25">
                <a:latin typeface="Microsoft JhengHei"/>
                <a:cs typeface="Microsoft JhengHei"/>
              </a:rPr>
              <a:t>分)</a:t>
            </a:r>
            <a:endParaRPr sz="24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"/>
              <a:tabLst>
                <a:tab pos="354965" algn="l"/>
              </a:tabLst>
            </a:pPr>
            <a:r>
              <a:rPr dirty="0" sz="2400">
                <a:latin typeface="Microsoft JhengHei"/>
                <a:cs typeface="Microsoft JhengHei"/>
              </a:rPr>
              <a:t>分為定期考試及</a:t>
            </a:r>
            <a:r>
              <a:rPr dirty="0" sz="2400" b="1">
                <a:solidFill>
                  <a:srgbClr val="2A9D8F"/>
                </a:solidFill>
                <a:latin typeface="Microsoft JhengHei"/>
                <a:cs typeface="Microsoft JhengHei"/>
              </a:rPr>
              <a:t>不定期考試</a:t>
            </a:r>
            <a:r>
              <a:rPr dirty="0" sz="2400">
                <a:latin typeface="Microsoft JhengHei"/>
                <a:cs typeface="Microsoft JhengHei"/>
              </a:rPr>
              <a:t>（週六日在全聯會舉辦</a:t>
            </a:r>
            <a:r>
              <a:rPr dirty="0" sz="2400" spc="-50">
                <a:latin typeface="Microsoft JhengHei"/>
                <a:cs typeface="Microsoft JhengHei"/>
              </a:rPr>
              <a:t>）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3729228" y="1594103"/>
            <a:ext cx="220979" cy="5064760"/>
          </a:xfrm>
          <a:custGeom>
            <a:avLst/>
            <a:gdLst/>
            <a:ahLst/>
            <a:cxnLst/>
            <a:rect l="l" t="t" r="r" b="b"/>
            <a:pathLst>
              <a:path w="220979" h="5064759">
                <a:moveTo>
                  <a:pt x="184150" y="0"/>
                </a:moveTo>
                <a:lnTo>
                  <a:pt x="36830" y="0"/>
                </a:lnTo>
                <a:lnTo>
                  <a:pt x="22502" y="2897"/>
                </a:lnTo>
                <a:lnTo>
                  <a:pt x="10794" y="10795"/>
                </a:lnTo>
                <a:lnTo>
                  <a:pt x="2897" y="22502"/>
                </a:lnTo>
                <a:lnTo>
                  <a:pt x="0" y="36830"/>
                </a:lnTo>
                <a:lnTo>
                  <a:pt x="0" y="5027422"/>
                </a:lnTo>
                <a:lnTo>
                  <a:pt x="2897" y="5041759"/>
                </a:lnTo>
                <a:lnTo>
                  <a:pt x="10795" y="5053466"/>
                </a:lnTo>
                <a:lnTo>
                  <a:pt x="22502" y="5061358"/>
                </a:lnTo>
                <a:lnTo>
                  <a:pt x="36830" y="5064252"/>
                </a:lnTo>
                <a:lnTo>
                  <a:pt x="184150" y="5064252"/>
                </a:lnTo>
                <a:lnTo>
                  <a:pt x="198477" y="5061358"/>
                </a:lnTo>
                <a:lnTo>
                  <a:pt x="210185" y="5053466"/>
                </a:lnTo>
                <a:lnTo>
                  <a:pt x="218082" y="5041759"/>
                </a:lnTo>
                <a:lnTo>
                  <a:pt x="220980" y="5027422"/>
                </a:lnTo>
                <a:lnTo>
                  <a:pt x="220980" y="36830"/>
                </a:lnTo>
                <a:lnTo>
                  <a:pt x="218082" y="22502"/>
                </a:lnTo>
                <a:lnTo>
                  <a:pt x="210185" y="10794"/>
                </a:lnTo>
                <a:lnTo>
                  <a:pt x="198477" y="2897"/>
                </a:lnTo>
                <a:lnTo>
                  <a:pt x="184150" y="0"/>
                </a:lnTo>
                <a:close/>
              </a:path>
            </a:pathLst>
          </a:custGeom>
          <a:solidFill>
            <a:srgbClr val="2A9D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2038350" y="4460621"/>
            <a:ext cx="171450" cy="1057275"/>
          </a:xfrm>
          <a:custGeom>
            <a:avLst/>
            <a:gdLst/>
            <a:ahLst/>
            <a:cxnLst/>
            <a:rect l="l" t="t" r="r" b="b"/>
            <a:pathLst>
              <a:path w="171450" h="1057275">
                <a:moveTo>
                  <a:pt x="108585" y="0"/>
                </a:moveTo>
                <a:lnTo>
                  <a:pt x="51435" y="253"/>
                </a:lnTo>
                <a:lnTo>
                  <a:pt x="52576" y="171449"/>
                </a:lnTo>
                <a:lnTo>
                  <a:pt x="52577" y="171703"/>
                </a:lnTo>
                <a:lnTo>
                  <a:pt x="109727" y="171449"/>
                </a:lnTo>
                <a:lnTo>
                  <a:pt x="108586" y="253"/>
                </a:lnTo>
                <a:lnTo>
                  <a:pt x="108585" y="0"/>
                </a:lnTo>
                <a:close/>
              </a:path>
              <a:path w="171450" h="1057275">
                <a:moveTo>
                  <a:pt x="110108" y="228472"/>
                </a:moveTo>
                <a:lnTo>
                  <a:pt x="52958" y="228853"/>
                </a:lnTo>
                <a:lnTo>
                  <a:pt x="53972" y="399922"/>
                </a:lnTo>
                <a:lnTo>
                  <a:pt x="53975" y="400303"/>
                </a:lnTo>
                <a:lnTo>
                  <a:pt x="111125" y="399922"/>
                </a:lnTo>
                <a:lnTo>
                  <a:pt x="110111" y="228853"/>
                </a:lnTo>
                <a:lnTo>
                  <a:pt x="110108" y="228472"/>
                </a:lnTo>
                <a:close/>
              </a:path>
              <a:path w="171450" h="1057275">
                <a:moveTo>
                  <a:pt x="111506" y="457072"/>
                </a:moveTo>
                <a:lnTo>
                  <a:pt x="54356" y="457453"/>
                </a:lnTo>
                <a:lnTo>
                  <a:pt x="55496" y="628522"/>
                </a:lnTo>
                <a:lnTo>
                  <a:pt x="55499" y="628903"/>
                </a:lnTo>
                <a:lnTo>
                  <a:pt x="112649" y="628522"/>
                </a:lnTo>
                <a:lnTo>
                  <a:pt x="111508" y="457453"/>
                </a:lnTo>
                <a:lnTo>
                  <a:pt x="111506" y="457072"/>
                </a:lnTo>
                <a:close/>
              </a:path>
              <a:path w="171450" h="1057275">
                <a:moveTo>
                  <a:pt x="113030" y="685672"/>
                </a:moveTo>
                <a:lnTo>
                  <a:pt x="55880" y="686053"/>
                </a:lnTo>
                <a:lnTo>
                  <a:pt x="56893" y="857122"/>
                </a:lnTo>
                <a:lnTo>
                  <a:pt x="56895" y="857503"/>
                </a:lnTo>
                <a:lnTo>
                  <a:pt x="114045" y="857122"/>
                </a:lnTo>
                <a:lnTo>
                  <a:pt x="113032" y="686053"/>
                </a:lnTo>
                <a:lnTo>
                  <a:pt x="113030" y="685672"/>
                </a:lnTo>
                <a:close/>
              </a:path>
              <a:path w="171450" h="1057275">
                <a:moveTo>
                  <a:pt x="171450" y="884808"/>
                </a:moveTo>
                <a:lnTo>
                  <a:pt x="0" y="885824"/>
                </a:lnTo>
                <a:lnTo>
                  <a:pt x="86868" y="1056766"/>
                </a:lnTo>
                <a:lnTo>
                  <a:pt x="171450" y="884808"/>
                </a:lnTo>
                <a:close/>
              </a:path>
            </a:pathLst>
          </a:custGeom>
          <a:solidFill>
            <a:srgbClr val="2A9D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2032635" y="2404872"/>
            <a:ext cx="171450" cy="803275"/>
          </a:xfrm>
          <a:custGeom>
            <a:avLst/>
            <a:gdLst/>
            <a:ahLst/>
            <a:cxnLst/>
            <a:rect l="l" t="t" r="r" b="b"/>
            <a:pathLst>
              <a:path w="171450" h="803275">
                <a:moveTo>
                  <a:pt x="114300" y="0"/>
                </a:moveTo>
                <a:lnTo>
                  <a:pt x="57150" y="0"/>
                </a:lnTo>
                <a:lnTo>
                  <a:pt x="57150" y="171450"/>
                </a:lnTo>
                <a:lnTo>
                  <a:pt x="114300" y="171450"/>
                </a:lnTo>
                <a:lnTo>
                  <a:pt x="114300" y="0"/>
                </a:lnTo>
                <a:close/>
              </a:path>
              <a:path w="171450" h="803275">
                <a:moveTo>
                  <a:pt x="114300" y="228600"/>
                </a:moveTo>
                <a:lnTo>
                  <a:pt x="57150" y="228600"/>
                </a:lnTo>
                <a:lnTo>
                  <a:pt x="57150" y="400050"/>
                </a:lnTo>
                <a:lnTo>
                  <a:pt x="114300" y="400050"/>
                </a:lnTo>
                <a:lnTo>
                  <a:pt x="114300" y="228600"/>
                </a:lnTo>
                <a:close/>
              </a:path>
              <a:path w="171450" h="803275">
                <a:moveTo>
                  <a:pt x="114300" y="457200"/>
                </a:moveTo>
                <a:lnTo>
                  <a:pt x="57150" y="457200"/>
                </a:lnTo>
                <a:lnTo>
                  <a:pt x="57150" y="628650"/>
                </a:lnTo>
                <a:lnTo>
                  <a:pt x="114300" y="628650"/>
                </a:lnTo>
                <a:lnTo>
                  <a:pt x="114300" y="457200"/>
                </a:lnTo>
                <a:close/>
              </a:path>
              <a:path w="171450" h="803275">
                <a:moveTo>
                  <a:pt x="171450" y="631443"/>
                </a:moveTo>
                <a:lnTo>
                  <a:pt x="0" y="631443"/>
                </a:lnTo>
                <a:lnTo>
                  <a:pt x="85725" y="802893"/>
                </a:lnTo>
                <a:lnTo>
                  <a:pt x="171450" y="631443"/>
                </a:lnTo>
                <a:close/>
              </a:path>
            </a:pathLst>
          </a:custGeom>
          <a:solidFill>
            <a:srgbClr val="2A9D8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object 1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1127" y="3537320"/>
            <a:ext cx="604901" cy="581988"/>
          </a:xfrm>
          <a:prstGeom prst="rect">
            <a:avLst/>
          </a:prstGeom>
        </p:spPr>
      </p:pic>
      <p:pic>
        <p:nvPicPr>
          <p:cNvPr id="18" name="object 1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5093" y="1688592"/>
            <a:ext cx="524777" cy="672084"/>
          </a:xfrm>
          <a:prstGeom prst="rect">
            <a:avLst/>
          </a:prstGeom>
        </p:spPr>
      </p:pic>
      <p:pic>
        <p:nvPicPr>
          <p:cNvPr id="19" name="object 19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8495" y="5792723"/>
            <a:ext cx="617219" cy="615696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062975" y="2921768"/>
            <a:ext cx="919975" cy="919975"/>
          </a:xfrm>
          <a:prstGeom prst="rect">
            <a:avLst/>
          </a:prstGeom>
        </p:spPr>
      </p:pic>
      <p:sp>
        <p:nvSpPr>
          <p:cNvPr id="21" name="object 21" descr=""/>
          <p:cNvSpPr txBox="1"/>
          <p:nvPr/>
        </p:nvSpPr>
        <p:spPr>
          <a:xfrm>
            <a:off x="11151234" y="3885641"/>
            <a:ext cx="73914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0" b="1">
                <a:latin typeface="Microsoft JhengHei"/>
                <a:cs typeface="Microsoft JhengHei"/>
              </a:rPr>
              <a:t>認證平臺</a:t>
            </a:r>
            <a:endParaRPr sz="1400">
              <a:latin typeface="Microsoft JhengHei"/>
              <a:cs typeface="Microsoft JhengHei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0" y="365759"/>
            <a:ext cx="447040" cy="1053465"/>
          </a:xfrm>
          <a:prstGeom prst="rect">
            <a:avLst/>
          </a:prstGeom>
          <a:solidFill>
            <a:srgbClr val="2A9D8F"/>
          </a:solidFill>
          <a:ln w="12700">
            <a:solidFill>
              <a:srgbClr val="2A9D8F"/>
            </a:solidFill>
          </a:ln>
        </p:spPr>
        <p:txBody>
          <a:bodyPr wrap="square" lIns="0" tIns="27051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130"/>
              </a:spcBef>
            </a:pPr>
            <a:r>
              <a:rPr dirty="0" sz="3200" spc="-50" b="1">
                <a:solidFill>
                  <a:srgbClr val="FFFFFF"/>
                </a:solidFill>
                <a:latin typeface="Microsoft JhengHei"/>
                <a:cs typeface="Microsoft JhengHei"/>
              </a:rPr>
              <a:t>B</a:t>
            </a:r>
            <a:endParaRPr sz="32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6531" y="365759"/>
            <a:ext cx="11745595" cy="1053465"/>
          </a:xfrm>
          <a:prstGeom prst="rect"/>
          <a:solidFill>
            <a:srgbClr val="F1F1F1"/>
          </a:solidFill>
        </p:spPr>
        <p:txBody>
          <a:bodyPr wrap="square" lIns="0" tIns="205104" rIns="0" bIns="0" rtlCol="0" vert="horz">
            <a:spAutoFit/>
          </a:bodyPr>
          <a:lstStyle/>
          <a:p>
            <a:pPr marL="73025">
              <a:lnSpc>
                <a:spcPct val="100000"/>
              </a:lnSpc>
              <a:spcBef>
                <a:spcPts val="1614"/>
              </a:spcBef>
            </a:pPr>
            <a:r>
              <a:rPr dirty="0" spc="-5"/>
              <a:t>動物醫事助理認證方式</a:t>
            </a:r>
            <a:r>
              <a:rPr dirty="0" spc="-10"/>
              <a:t>(2/2)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914400" y="1597152"/>
            <a:ext cx="2723515" cy="1231900"/>
          </a:xfrm>
          <a:custGeom>
            <a:avLst/>
            <a:gdLst/>
            <a:ahLst/>
            <a:cxnLst/>
            <a:rect l="l" t="t" r="r" b="b"/>
            <a:pathLst>
              <a:path w="2723515" h="1231900">
                <a:moveTo>
                  <a:pt x="2518155" y="0"/>
                </a:moveTo>
                <a:lnTo>
                  <a:pt x="205231" y="0"/>
                </a:lnTo>
                <a:lnTo>
                  <a:pt x="158173" y="5423"/>
                </a:lnTo>
                <a:lnTo>
                  <a:pt x="114975" y="20870"/>
                </a:lnTo>
                <a:lnTo>
                  <a:pt x="76869" y="45106"/>
                </a:lnTo>
                <a:lnTo>
                  <a:pt x="45086" y="76896"/>
                </a:lnTo>
                <a:lnTo>
                  <a:pt x="20859" y="115003"/>
                </a:lnTo>
                <a:lnTo>
                  <a:pt x="5420" y="158193"/>
                </a:lnTo>
                <a:lnTo>
                  <a:pt x="0" y="205232"/>
                </a:lnTo>
                <a:lnTo>
                  <a:pt x="0" y="1026160"/>
                </a:lnTo>
                <a:lnTo>
                  <a:pt x="5420" y="1073198"/>
                </a:lnTo>
                <a:lnTo>
                  <a:pt x="20859" y="1116388"/>
                </a:lnTo>
                <a:lnTo>
                  <a:pt x="45086" y="1154495"/>
                </a:lnTo>
                <a:lnTo>
                  <a:pt x="76869" y="1186285"/>
                </a:lnTo>
                <a:lnTo>
                  <a:pt x="114975" y="1210521"/>
                </a:lnTo>
                <a:lnTo>
                  <a:pt x="158173" y="1225968"/>
                </a:lnTo>
                <a:lnTo>
                  <a:pt x="205231" y="1231392"/>
                </a:lnTo>
                <a:lnTo>
                  <a:pt x="2518155" y="1231392"/>
                </a:lnTo>
                <a:lnTo>
                  <a:pt x="2565194" y="1225968"/>
                </a:lnTo>
                <a:lnTo>
                  <a:pt x="2608384" y="1210521"/>
                </a:lnTo>
                <a:lnTo>
                  <a:pt x="2646491" y="1186285"/>
                </a:lnTo>
                <a:lnTo>
                  <a:pt x="2678281" y="1154495"/>
                </a:lnTo>
                <a:lnTo>
                  <a:pt x="2702517" y="1116388"/>
                </a:lnTo>
                <a:lnTo>
                  <a:pt x="2717964" y="1073198"/>
                </a:lnTo>
                <a:lnTo>
                  <a:pt x="2723388" y="1026160"/>
                </a:lnTo>
                <a:lnTo>
                  <a:pt x="2723388" y="205232"/>
                </a:lnTo>
                <a:lnTo>
                  <a:pt x="2717964" y="158193"/>
                </a:lnTo>
                <a:lnTo>
                  <a:pt x="2702517" y="115003"/>
                </a:lnTo>
                <a:lnTo>
                  <a:pt x="2678281" y="76896"/>
                </a:lnTo>
                <a:lnTo>
                  <a:pt x="2646491" y="45106"/>
                </a:lnTo>
                <a:lnTo>
                  <a:pt x="2608384" y="20870"/>
                </a:lnTo>
                <a:lnTo>
                  <a:pt x="2565194" y="5423"/>
                </a:lnTo>
                <a:lnTo>
                  <a:pt x="2518155" y="0"/>
                </a:lnTo>
                <a:close/>
              </a:path>
            </a:pathLst>
          </a:custGeom>
          <a:solidFill>
            <a:srgbClr val="2A9D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246124" y="1700530"/>
            <a:ext cx="2059939" cy="100139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19100" marR="5080" indent="-407034">
              <a:lnSpc>
                <a:spcPct val="100000"/>
              </a:lnSpc>
              <a:spcBef>
                <a:spcPts val="105"/>
              </a:spcBef>
            </a:pPr>
            <a:r>
              <a:rPr dirty="0" sz="3200" spc="-10" b="1">
                <a:solidFill>
                  <a:srgbClr val="FFFFFF"/>
                </a:solidFill>
                <a:latin typeface="Microsoft JhengHei"/>
                <a:cs typeface="Microsoft JhengHei"/>
              </a:rPr>
              <a:t>申請證書及</a:t>
            </a:r>
            <a:r>
              <a:rPr dirty="0" sz="3200" spc="-20" b="1">
                <a:solidFill>
                  <a:srgbClr val="FFFFFF"/>
                </a:solidFill>
                <a:latin typeface="Microsoft JhengHei"/>
                <a:cs typeface="Microsoft JhengHei"/>
              </a:rPr>
              <a:t>識別證</a:t>
            </a:r>
            <a:endParaRPr sz="3200">
              <a:latin typeface="Microsoft JhengHei"/>
              <a:cs typeface="Microsoft JhengHe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32236" y="1756155"/>
            <a:ext cx="228600" cy="266700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37036" y="2122170"/>
            <a:ext cx="228600" cy="266700"/>
          </a:xfrm>
          <a:prstGeom prst="rect">
            <a:avLst/>
          </a:prstGeom>
        </p:spPr>
      </p:pic>
      <p:sp>
        <p:nvSpPr>
          <p:cNvPr id="7" name="object 7" descr=""/>
          <p:cNvSpPr/>
          <p:nvPr/>
        </p:nvSpPr>
        <p:spPr>
          <a:xfrm>
            <a:off x="984503" y="3413759"/>
            <a:ext cx="2653665" cy="894715"/>
          </a:xfrm>
          <a:custGeom>
            <a:avLst/>
            <a:gdLst/>
            <a:ahLst/>
            <a:cxnLst/>
            <a:rect l="l" t="t" r="r" b="b"/>
            <a:pathLst>
              <a:path w="2653665" h="894714">
                <a:moveTo>
                  <a:pt x="2504186" y="0"/>
                </a:moveTo>
                <a:lnTo>
                  <a:pt x="149098" y="0"/>
                </a:lnTo>
                <a:lnTo>
                  <a:pt x="101970" y="7605"/>
                </a:lnTo>
                <a:lnTo>
                  <a:pt x="61041" y="28781"/>
                </a:lnTo>
                <a:lnTo>
                  <a:pt x="28766" y="61063"/>
                </a:lnTo>
                <a:lnTo>
                  <a:pt x="7600" y="101990"/>
                </a:lnTo>
                <a:lnTo>
                  <a:pt x="0" y="149098"/>
                </a:lnTo>
                <a:lnTo>
                  <a:pt x="0" y="745489"/>
                </a:lnTo>
                <a:lnTo>
                  <a:pt x="7600" y="792597"/>
                </a:lnTo>
                <a:lnTo>
                  <a:pt x="28766" y="833524"/>
                </a:lnTo>
                <a:lnTo>
                  <a:pt x="61041" y="865806"/>
                </a:lnTo>
                <a:lnTo>
                  <a:pt x="101970" y="886982"/>
                </a:lnTo>
                <a:lnTo>
                  <a:pt x="149098" y="894588"/>
                </a:lnTo>
                <a:lnTo>
                  <a:pt x="2504186" y="894588"/>
                </a:lnTo>
                <a:lnTo>
                  <a:pt x="2551293" y="886982"/>
                </a:lnTo>
                <a:lnTo>
                  <a:pt x="2592220" y="865806"/>
                </a:lnTo>
                <a:lnTo>
                  <a:pt x="2624502" y="833524"/>
                </a:lnTo>
                <a:lnTo>
                  <a:pt x="2645678" y="792597"/>
                </a:lnTo>
                <a:lnTo>
                  <a:pt x="2653284" y="745489"/>
                </a:lnTo>
                <a:lnTo>
                  <a:pt x="2653284" y="149098"/>
                </a:lnTo>
                <a:lnTo>
                  <a:pt x="2645678" y="101990"/>
                </a:lnTo>
                <a:lnTo>
                  <a:pt x="2624502" y="61063"/>
                </a:lnTo>
                <a:lnTo>
                  <a:pt x="2592220" y="28781"/>
                </a:lnTo>
                <a:lnTo>
                  <a:pt x="2551293" y="7605"/>
                </a:lnTo>
                <a:lnTo>
                  <a:pt x="2504186" y="0"/>
                </a:lnTo>
                <a:close/>
              </a:path>
            </a:pathLst>
          </a:custGeom>
          <a:solidFill>
            <a:srgbClr val="E76E5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485138" y="3593338"/>
            <a:ext cx="1653539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15" b="1">
                <a:solidFill>
                  <a:srgbClr val="FFFFFF"/>
                </a:solidFill>
                <a:latin typeface="Microsoft JhengHei"/>
                <a:cs typeface="Microsoft JhengHei"/>
              </a:rPr>
              <a:t>取得資格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984503" y="5646420"/>
            <a:ext cx="2653665" cy="759460"/>
          </a:xfrm>
          <a:custGeom>
            <a:avLst/>
            <a:gdLst/>
            <a:ahLst/>
            <a:cxnLst/>
            <a:rect l="l" t="t" r="r" b="b"/>
            <a:pathLst>
              <a:path w="2653665" h="759460">
                <a:moveTo>
                  <a:pt x="2526792" y="0"/>
                </a:moveTo>
                <a:lnTo>
                  <a:pt x="126492" y="0"/>
                </a:lnTo>
                <a:lnTo>
                  <a:pt x="77254" y="9939"/>
                </a:lnTo>
                <a:lnTo>
                  <a:pt x="37047" y="37047"/>
                </a:lnTo>
                <a:lnTo>
                  <a:pt x="9939" y="77254"/>
                </a:lnTo>
                <a:lnTo>
                  <a:pt x="0" y="126491"/>
                </a:lnTo>
                <a:lnTo>
                  <a:pt x="0" y="632459"/>
                </a:lnTo>
                <a:lnTo>
                  <a:pt x="9939" y="681697"/>
                </a:lnTo>
                <a:lnTo>
                  <a:pt x="37047" y="721904"/>
                </a:lnTo>
                <a:lnTo>
                  <a:pt x="77254" y="749012"/>
                </a:lnTo>
                <a:lnTo>
                  <a:pt x="126492" y="758951"/>
                </a:lnTo>
                <a:lnTo>
                  <a:pt x="2526792" y="758951"/>
                </a:lnTo>
                <a:lnTo>
                  <a:pt x="2576024" y="749012"/>
                </a:lnTo>
                <a:lnTo>
                  <a:pt x="2616231" y="721904"/>
                </a:lnTo>
                <a:lnTo>
                  <a:pt x="2643342" y="681697"/>
                </a:lnTo>
                <a:lnTo>
                  <a:pt x="2653284" y="632459"/>
                </a:lnTo>
                <a:lnTo>
                  <a:pt x="2653284" y="126491"/>
                </a:lnTo>
                <a:lnTo>
                  <a:pt x="2643342" y="77254"/>
                </a:lnTo>
                <a:lnTo>
                  <a:pt x="2616231" y="37047"/>
                </a:lnTo>
                <a:lnTo>
                  <a:pt x="2576024" y="9939"/>
                </a:lnTo>
                <a:lnTo>
                  <a:pt x="2526792" y="0"/>
                </a:lnTo>
                <a:close/>
              </a:path>
            </a:pathLst>
          </a:custGeom>
          <a:solidFill>
            <a:srgbClr val="F4A1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1484757" y="5758688"/>
            <a:ext cx="1653539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5" b="1">
                <a:solidFill>
                  <a:srgbClr val="FFFFFF"/>
                </a:solidFill>
                <a:latin typeface="Microsoft JhengHei"/>
                <a:cs typeface="Microsoft JhengHei"/>
              </a:rPr>
              <a:t>更新證書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4087367" y="4271771"/>
            <a:ext cx="8030209" cy="1172210"/>
          </a:xfrm>
          <a:custGeom>
            <a:avLst/>
            <a:gdLst/>
            <a:ahLst/>
            <a:cxnLst/>
            <a:rect l="l" t="t" r="r" b="b"/>
            <a:pathLst>
              <a:path w="8030209" h="1172210">
                <a:moveTo>
                  <a:pt x="7834630" y="0"/>
                </a:moveTo>
                <a:lnTo>
                  <a:pt x="195326" y="0"/>
                </a:lnTo>
                <a:lnTo>
                  <a:pt x="150556" y="5161"/>
                </a:lnTo>
                <a:lnTo>
                  <a:pt x="109449" y="19862"/>
                </a:lnTo>
                <a:lnTo>
                  <a:pt x="73181" y="42927"/>
                </a:lnTo>
                <a:lnTo>
                  <a:pt x="42927" y="73181"/>
                </a:lnTo>
                <a:lnTo>
                  <a:pt x="19862" y="109449"/>
                </a:lnTo>
                <a:lnTo>
                  <a:pt x="5161" y="150556"/>
                </a:lnTo>
                <a:lnTo>
                  <a:pt x="0" y="195325"/>
                </a:lnTo>
                <a:lnTo>
                  <a:pt x="0" y="976629"/>
                </a:lnTo>
                <a:lnTo>
                  <a:pt x="5161" y="1021399"/>
                </a:lnTo>
                <a:lnTo>
                  <a:pt x="19862" y="1062506"/>
                </a:lnTo>
                <a:lnTo>
                  <a:pt x="42927" y="1098774"/>
                </a:lnTo>
                <a:lnTo>
                  <a:pt x="73181" y="1129028"/>
                </a:lnTo>
                <a:lnTo>
                  <a:pt x="109449" y="1152093"/>
                </a:lnTo>
                <a:lnTo>
                  <a:pt x="150556" y="1166794"/>
                </a:lnTo>
                <a:lnTo>
                  <a:pt x="195326" y="1171955"/>
                </a:lnTo>
                <a:lnTo>
                  <a:pt x="7834630" y="1171955"/>
                </a:lnTo>
                <a:lnTo>
                  <a:pt x="7879399" y="1166794"/>
                </a:lnTo>
                <a:lnTo>
                  <a:pt x="7920506" y="1152093"/>
                </a:lnTo>
                <a:lnTo>
                  <a:pt x="7956774" y="1129028"/>
                </a:lnTo>
                <a:lnTo>
                  <a:pt x="7987028" y="1098774"/>
                </a:lnTo>
                <a:lnTo>
                  <a:pt x="8010093" y="1062506"/>
                </a:lnTo>
                <a:lnTo>
                  <a:pt x="8024794" y="1021399"/>
                </a:lnTo>
                <a:lnTo>
                  <a:pt x="8029956" y="976629"/>
                </a:lnTo>
                <a:lnTo>
                  <a:pt x="8029956" y="195325"/>
                </a:lnTo>
                <a:lnTo>
                  <a:pt x="8024794" y="150556"/>
                </a:lnTo>
                <a:lnTo>
                  <a:pt x="8010093" y="109449"/>
                </a:lnTo>
                <a:lnTo>
                  <a:pt x="7987028" y="73181"/>
                </a:lnTo>
                <a:lnTo>
                  <a:pt x="7956774" y="42927"/>
                </a:lnTo>
                <a:lnTo>
                  <a:pt x="7920506" y="19862"/>
                </a:lnTo>
                <a:lnTo>
                  <a:pt x="7879399" y="5161"/>
                </a:lnTo>
                <a:lnTo>
                  <a:pt x="783463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2" name="object 1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14942" y="5707278"/>
            <a:ext cx="228600" cy="266700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61078" y="6438798"/>
            <a:ext cx="228600" cy="266699"/>
          </a:xfrm>
          <a:prstGeom prst="rect">
            <a:avLst/>
          </a:prstGeom>
        </p:spPr>
      </p:pic>
      <p:grpSp>
        <p:nvGrpSpPr>
          <p:cNvPr id="14" name="object 14" descr=""/>
          <p:cNvGrpSpPr/>
          <p:nvPr/>
        </p:nvGrpSpPr>
        <p:grpSpPr>
          <a:xfrm>
            <a:off x="4087367" y="2807207"/>
            <a:ext cx="8030209" cy="634365"/>
            <a:chOff x="4087367" y="2807207"/>
            <a:chExt cx="8030209" cy="634365"/>
          </a:xfrm>
        </p:grpSpPr>
        <p:sp>
          <p:nvSpPr>
            <p:cNvPr id="15" name="object 15" descr=""/>
            <p:cNvSpPr/>
            <p:nvPr/>
          </p:nvSpPr>
          <p:spPr>
            <a:xfrm>
              <a:off x="4087367" y="2807207"/>
              <a:ext cx="8030209" cy="634365"/>
            </a:xfrm>
            <a:custGeom>
              <a:avLst/>
              <a:gdLst/>
              <a:ahLst/>
              <a:cxnLst/>
              <a:rect l="l" t="t" r="r" b="b"/>
              <a:pathLst>
                <a:path w="8030209" h="634364">
                  <a:moveTo>
                    <a:pt x="7924292" y="0"/>
                  </a:moveTo>
                  <a:lnTo>
                    <a:pt x="105664" y="0"/>
                  </a:lnTo>
                  <a:lnTo>
                    <a:pt x="64561" y="8312"/>
                  </a:lnTo>
                  <a:lnTo>
                    <a:pt x="30972" y="30972"/>
                  </a:lnTo>
                  <a:lnTo>
                    <a:pt x="8312" y="64561"/>
                  </a:lnTo>
                  <a:lnTo>
                    <a:pt x="0" y="105663"/>
                  </a:lnTo>
                  <a:lnTo>
                    <a:pt x="0" y="528319"/>
                  </a:lnTo>
                  <a:lnTo>
                    <a:pt x="8312" y="569422"/>
                  </a:lnTo>
                  <a:lnTo>
                    <a:pt x="30972" y="603011"/>
                  </a:lnTo>
                  <a:lnTo>
                    <a:pt x="64561" y="625671"/>
                  </a:lnTo>
                  <a:lnTo>
                    <a:pt x="105664" y="633983"/>
                  </a:lnTo>
                  <a:lnTo>
                    <a:pt x="7924292" y="633983"/>
                  </a:lnTo>
                  <a:lnTo>
                    <a:pt x="7965394" y="625671"/>
                  </a:lnTo>
                  <a:lnTo>
                    <a:pt x="7998983" y="603011"/>
                  </a:lnTo>
                  <a:lnTo>
                    <a:pt x="8021643" y="569422"/>
                  </a:lnTo>
                  <a:lnTo>
                    <a:pt x="8029956" y="528319"/>
                  </a:lnTo>
                  <a:lnTo>
                    <a:pt x="8029956" y="105663"/>
                  </a:lnTo>
                  <a:lnTo>
                    <a:pt x="8021643" y="64561"/>
                  </a:lnTo>
                  <a:lnTo>
                    <a:pt x="7998983" y="30972"/>
                  </a:lnTo>
                  <a:lnTo>
                    <a:pt x="7965394" y="8312"/>
                  </a:lnTo>
                  <a:lnTo>
                    <a:pt x="792429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435716" y="2970529"/>
              <a:ext cx="228600" cy="266700"/>
            </a:xfrm>
            <a:prstGeom prst="rect">
              <a:avLst/>
            </a:prstGeom>
          </p:spPr>
        </p:pic>
      </p:grpSp>
      <p:sp>
        <p:nvSpPr>
          <p:cNvPr id="17" name="object 17" descr=""/>
          <p:cNvSpPr txBox="1"/>
          <p:nvPr/>
        </p:nvSpPr>
        <p:spPr>
          <a:xfrm>
            <a:off x="4167378" y="1692351"/>
            <a:ext cx="8058784" cy="50742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2545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"/>
              <a:tabLst>
                <a:tab pos="425450" algn="l"/>
                <a:tab pos="7131050" algn="l"/>
                <a:tab pos="7435850" algn="l"/>
              </a:tabLst>
            </a:pPr>
            <a:r>
              <a:rPr dirty="0" sz="2400" spc="-10">
                <a:latin typeface="Microsoft JhengHei"/>
                <a:cs typeface="Microsoft JhengHei"/>
              </a:rPr>
              <a:t>檢附高中職以上畢業證書、檢定測驗合格證明</a:t>
            </a:r>
            <a:r>
              <a:rPr dirty="0" sz="2400" spc="-50">
                <a:latin typeface="Microsoft JhengHei"/>
                <a:cs typeface="Microsoft JhengHei"/>
              </a:rPr>
              <a:t>、</a:t>
            </a:r>
            <a:r>
              <a:rPr dirty="0" sz="2400">
                <a:latin typeface="Microsoft JhengHei"/>
                <a:cs typeface="Microsoft JhengHei"/>
              </a:rPr>
              <a:t>	</a:t>
            </a:r>
            <a:r>
              <a:rPr dirty="0" sz="2400" spc="-10">
                <a:latin typeface="Microsoft JhengHei"/>
                <a:cs typeface="Microsoft JhengHei"/>
              </a:rPr>
              <a:t>請書</a:t>
            </a:r>
            <a:r>
              <a:rPr dirty="0" sz="2400" spc="-50">
                <a:latin typeface="Microsoft JhengHei"/>
                <a:cs typeface="Microsoft JhengHei"/>
              </a:rPr>
              <a:t>、</a:t>
            </a:r>
            <a:r>
              <a:rPr dirty="0" sz="2400">
                <a:latin typeface="Microsoft JhengHei"/>
                <a:cs typeface="Microsoft JhengHei"/>
              </a:rPr>
              <a:t>身分證件最近三個月內二吋半身脫帽照片向全聯</a:t>
            </a:r>
            <a:r>
              <a:rPr dirty="0" sz="2400" spc="-50">
                <a:latin typeface="Microsoft JhengHei"/>
                <a:cs typeface="Microsoft JhengHei"/>
              </a:rPr>
              <a:t>會</a:t>
            </a:r>
            <a:r>
              <a:rPr dirty="0" sz="2400">
                <a:latin typeface="Microsoft JhengHei"/>
                <a:cs typeface="Microsoft JhengHei"/>
              </a:rPr>
              <a:t>		</a:t>
            </a:r>
            <a:r>
              <a:rPr dirty="0" sz="2400" spc="-50">
                <a:latin typeface="Microsoft JhengHei"/>
                <a:cs typeface="Microsoft JhengHei"/>
              </a:rPr>
              <a:t>請</a:t>
            </a:r>
            <a:r>
              <a:rPr dirty="0" sz="2400" spc="-50">
                <a:latin typeface="Microsoft JhengHei"/>
                <a:cs typeface="Microsoft JhengHei"/>
              </a:rPr>
              <a:t> </a:t>
            </a:r>
            <a:r>
              <a:rPr dirty="0" sz="2400">
                <a:latin typeface="Microsoft JhengHei"/>
                <a:cs typeface="Microsoft JhengHei"/>
              </a:rPr>
              <a:t>合格證</a:t>
            </a:r>
            <a:r>
              <a:rPr dirty="0" sz="2400" spc="-50">
                <a:latin typeface="Microsoft JhengHei"/>
                <a:cs typeface="Microsoft JhengHei"/>
              </a:rPr>
              <a:t>書</a:t>
            </a:r>
            <a:endParaRPr sz="2400">
              <a:latin typeface="Microsoft JhengHei"/>
              <a:cs typeface="Microsoft JhengHei"/>
            </a:endParaRPr>
          </a:p>
          <a:p>
            <a:pPr marL="438150" indent="-342900">
              <a:lnSpc>
                <a:spcPct val="100000"/>
              </a:lnSpc>
              <a:spcBef>
                <a:spcPts val="925"/>
              </a:spcBef>
              <a:buFont typeface="Arial MT"/>
              <a:buChar char="•"/>
              <a:tabLst>
                <a:tab pos="438150" algn="l"/>
                <a:tab pos="6534784" algn="l"/>
              </a:tabLst>
            </a:pPr>
            <a:r>
              <a:rPr dirty="0" sz="2400">
                <a:latin typeface="Microsoft JhengHei"/>
                <a:cs typeface="Microsoft JhengHei"/>
              </a:rPr>
              <a:t>現職助理可攜帶</a:t>
            </a:r>
            <a:r>
              <a:rPr dirty="0" sz="2400" b="1">
                <a:latin typeface="Microsoft JhengHei"/>
                <a:cs typeface="Microsoft JhengHei"/>
              </a:rPr>
              <a:t>獸醫診療機構聘用證明</a:t>
            </a:r>
            <a:r>
              <a:rPr dirty="0" sz="2400">
                <a:latin typeface="Microsoft JhengHei"/>
                <a:cs typeface="Microsoft JhengHei"/>
              </a:rPr>
              <a:t>同</a:t>
            </a:r>
            <a:r>
              <a:rPr dirty="0" sz="2400" spc="-50">
                <a:latin typeface="Microsoft JhengHei"/>
                <a:cs typeface="Microsoft JhengHei"/>
              </a:rPr>
              <a:t>步</a:t>
            </a:r>
            <a:r>
              <a:rPr dirty="0" sz="2400">
                <a:latin typeface="Microsoft JhengHei"/>
                <a:cs typeface="Microsoft JhengHei"/>
              </a:rPr>
              <a:t>	請識別</a:t>
            </a:r>
            <a:r>
              <a:rPr dirty="0" sz="2400" spc="-50">
                <a:latin typeface="Microsoft JhengHei"/>
                <a:cs typeface="Microsoft JhengHei"/>
              </a:rPr>
              <a:t>證</a:t>
            </a:r>
            <a:endParaRPr sz="2400">
              <a:latin typeface="Microsoft JhengHei"/>
              <a:cs typeface="Microsoft JhengHei"/>
            </a:endParaRPr>
          </a:p>
          <a:p>
            <a:pPr marL="424180" indent="-342265">
              <a:lnSpc>
                <a:spcPct val="100000"/>
              </a:lnSpc>
              <a:spcBef>
                <a:spcPts val="1295"/>
              </a:spcBef>
              <a:buFont typeface="Wingdings"/>
              <a:buChar char=""/>
              <a:tabLst>
                <a:tab pos="424180" algn="l"/>
              </a:tabLst>
            </a:pPr>
            <a:r>
              <a:rPr dirty="0" sz="2400" spc="-10">
                <a:latin typeface="Microsoft JhengHei"/>
                <a:cs typeface="Microsoft JhengHei"/>
              </a:rPr>
              <a:t>取得動物醫事助理之合格證書及識別證，即可</a:t>
            </a:r>
            <a:r>
              <a:rPr dirty="0" sz="2400" spc="-20" b="1">
                <a:latin typeface="Microsoft JhengHei"/>
                <a:cs typeface="Microsoft JhengHei"/>
              </a:rPr>
              <a:t>在獸醫師</a:t>
            </a:r>
            <a:endParaRPr sz="2400">
              <a:latin typeface="Microsoft JhengHei"/>
              <a:cs typeface="Microsoft JhengHei"/>
            </a:endParaRPr>
          </a:p>
          <a:p>
            <a:pPr marL="424815">
              <a:lnSpc>
                <a:spcPct val="100000"/>
              </a:lnSpc>
              <a:spcBef>
                <a:spcPts val="5"/>
              </a:spcBef>
            </a:pPr>
            <a:r>
              <a:rPr dirty="0" sz="2400" spc="-5" b="1">
                <a:latin typeface="Microsoft JhengHei"/>
                <a:cs typeface="Microsoft JhengHei"/>
              </a:rPr>
              <a:t>指導下協助執行獸醫師業務</a:t>
            </a:r>
            <a:endParaRPr sz="2400">
              <a:latin typeface="Microsoft JhengHei"/>
              <a:cs typeface="Microsoft JhengHei"/>
            </a:endParaRPr>
          </a:p>
          <a:p>
            <a:pPr marL="381635" indent="-286385">
              <a:lnSpc>
                <a:spcPct val="100000"/>
              </a:lnSpc>
              <a:spcBef>
                <a:spcPts val="780"/>
              </a:spcBef>
              <a:buFont typeface="Arial MT"/>
              <a:buChar char="•"/>
              <a:tabLst>
                <a:tab pos="381635" algn="l"/>
              </a:tabLst>
            </a:pPr>
            <a:r>
              <a:rPr dirty="0" sz="2400" spc="-10">
                <a:latin typeface="Microsoft JhengHei"/>
                <a:cs typeface="Microsoft JhengHei"/>
              </a:rPr>
              <a:t>合格證書有效期為</a:t>
            </a:r>
            <a:r>
              <a:rPr dirty="0" sz="2400" spc="-10" b="1">
                <a:solidFill>
                  <a:srgbClr val="E76E51"/>
                </a:solidFill>
                <a:latin typeface="Microsoft JhengHei"/>
                <a:cs typeface="Microsoft JhengHei"/>
              </a:rPr>
              <a:t>3</a:t>
            </a:r>
            <a:r>
              <a:rPr dirty="0" sz="2400" spc="-50" b="1">
                <a:solidFill>
                  <a:srgbClr val="E76E51"/>
                </a:solidFill>
                <a:latin typeface="Microsoft JhengHei"/>
                <a:cs typeface="Microsoft JhengHei"/>
              </a:rPr>
              <a:t>年</a:t>
            </a:r>
            <a:endParaRPr sz="2400">
              <a:latin typeface="Microsoft JhengHei"/>
              <a:cs typeface="Microsoft JhengHei"/>
            </a:endParaRPr>
          </a:p>
          <a:p>
            <a:pPr marL="381635" indent="-28638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81635" algn="l"/>
              </a:tabLst>
            </a:pPr>
            <a:r>
              <a:rPr dirty="0" sz="2400">
                <a:latin typeface="Microsoft JhengHei"/>
                <a:cs typeface="Microsoft JhengHei"/>
              </a:rPr>
              <a:t>動物醫事助理於合格證書有效期間內，應完成</a:t>
            </a:r>
            <a:r>
              <a:rPr dirty="0" sz="2400" spc="-15" b="1">
                <a:solidFill>
                  <a:srgbClr val="E76E51"/>
                </a:solidFill>
                <a:latin typeface="Microsoft JhengHei"/>
                <a:cs typeface="Microsoft JhengHei"/>
              </a:rPr>
              <a:t>繼續教育</a:t>
            </a:r>
            <a:endParaRPr sz="2400">
              <a:latin typeface="Microsoft JhengHei"/>
              <a:cs typeface="Microsoft JhengHei"/>
            </a:endParaRPr>
          </a:p>
          <a:p>
            <a:pPr marL="381635">
              <a:lnSpc>
                <a:spcPct val="100000"/>
              </a:lnSpc>
            </a:pPr>
            <a:r>
              <a:rPr dirty="0" sz="2400" spc="-10" b="1">
                <a:solidFill>
                  <a:srgbClr val="E76E51"/>
                </a:solidFill>
                <a:latin typeface="Microsoft JhengHei"/>
                <a:cs typeface="Microsoft JhengHei"/>
              </a:rPr>
              <a:t>15</a:t>
            </a:r>
            <a:r>
              <a:rPr dirty="0" sz="2400" b="1">
                <a:solidFill>
                  <a:srgbClr val="E76E51"/>
                </a:solidFill>
                <a:latin typeface="Microsoft JhengHei"/>
                <a:cs typeface="Microsoft JhengHei"/>
              </a:rPr>
              <a:t>小時</a:t>
            </a:r>
            <a:r>
              <a:rPr dirty="0" sz="2400" spc="-25">
                <a:latin typeface="Microsoft JhengHei"/>
                <a:cs typeface="Microsoft JhengHei"/>
              </a:rPr>
              <a:t>以上</a:t>
            </a:r>
            <a:endParaRPr sz="2400">
              <a:latin typeface="Microsoft JhengHei"/>
              <a:cs typeface="Microsoft JhengHei"/>
            </a:endParaRPr>
          </a:p>
          <a:p>
            <a:pPr marL="355600" marR="198120" indent="-342900">
              <a:lnSpc>
                <a:spcPct val="100000"/>
              </a:lnSpc>
              <a:spcBef>
                <a:spcPts val="2180"/>
              </a:spcBef>
              <a:buFont typeface="Wingdings"/>
              <a:buChar char=""/>
              <a:tabLst>
                <a:tab pos="355600" algn="l"/>
                <a:tab pos="5414010" algn="l"/>
              </a:tabLst>
            </a:pPr>
            <a:r>
              <a:rPr dirty="0" sz="2400">
                <a:latin typeface="Microsoft JhengHei"/>
                <a:cs typeface="Microsoft JhengHei"/>
              </a:rPr>
              <a:t>合格證書有效期間</a:t>
            </a:r>
            <a:r>
              <a:rPr dirty="0" sz="2400" b="1">
                <a:solidFill>
                  <a:srgbClr val="F4A160"/>
                </a:solidFill>
                <a:latin typeface="Microsoft JhengHei"/>
                <a:cs typeface="Microsoft JhengHei"/>
              </a:rPr>
              <a:t>屆滿前</a:t>
            </a:r>
            <a:r>
              <a:rPr dirty="0" sz="2400" spc="-10" b="1">
                <a:solidFill>
                  <a:srgbClr val="F4A160"/>
                </a:solidFill>
                <a:latin typeface="Microsoft JhengHei"/>
                <a:cs typeface="Microsoft JhengHei"/>
              </a:rPr>
              <a:t>6</a:t>
            </a:r>
            <a:r>
              <a:rPr dirty="0" sz="2400" b="1">
                <a:solidFill>
                  <a:srgbClr val="F4A160"/>
                </a:solidFill>
                <a:latin typeface="Microsoft JhengHei"/>
                <a:cs typeface="Microsoft JhengHei"/>
              </a:rPr>
              <a:t>個</a:t>
            </a:r>
            <a:r>
              <a:rPr dirty="0" sz="2400" spc="-10" b="1">
                <a:solidFill>
                  <a:srgbClr val="F4A160"/>
                </a:solidFill>
                <a:latin typeface="Microsoft JhengHei"/>
                <a:cs typeface="Microsoft JhengHei"/>
              </a:rPr>
              <a:t>月</a:t>
            </a:r>
            <a:r>
              <a:rPr dirty="0" sz="2400">
                <a:latin typeface="Microsoft JhengHei"/>
                <a:cs typeface="Microsoft JhengHei"/>
              </a:rPr>
              <a:t>得</a:t>
            </a:r>
            <a:r>
              <a:rPr dirty="0" sz="2400" spc="-50">
                <a:latin typeface="Microsoft JhengHei"/>
                <a:cs typeface="Microsoft JhengHei"/>
              </a:rPr>
              <a:t>填</a:t>
            </a:r>
            <a:r>
              <a:rPr dirty="0" sz="2400">
                <a:latin typeface="Microsoft JhengHei"/>
                <a:cs typeface="Microsoft JhengHei"/>
              </a:rPr>
              <a:t>	請書、原核發合</a:t>
            </a:r>
            <a:r>
              <a:rPr dirty="0" sz="2400" spc="-50">
                <a:latin typeface="Microsoft JhengHei"/>
                <a:cs typeface="Microsoft JhengHei"/>
              </a:rPr>
              <a:t>格</a:t>
            </a:r>
            <a:r>
              <a:rPr dirty="0" sz="2400">
                <a:latin typeface="Microsoft JhengHei"/>
                <a:cs typeface="Microsoft JhengHei"/>
              </a:rPr>
              <a:t>證書，及有效期間內繼續教育15小時證明，向認證機</a:t>
            </a:r>
            <a:r>
              <a:rPr dirty="0" sz="2400" spc="-50">
                <a:latin typeface="Microsoft JhengHei"/>
                <a:cs typeface="Microsoft JhengHei"/>
              </a:rPr>
              <a:t>構</a:t>
            </a:r>
            <a:endParaRPr sz="2400">
              <a:latin typeface="Microsoft JhengHei"/>
              <a:cs typeface="Microsoft JhengHei"/>
            </a:endParaRPr>
          </a:p>
          <a:p>
            <a:pPr marL="660400">
              <a:lnSpc>
                <a:spcPct val="100000"/>
              </a:lnSpc>
            </a:pPr>
            <a:r>
              <a:rPr dirty="0" sz="2400">
                <a:latin typeface="Microsoft JhengHei"/>
                <a:cs typeface="Microsoft JhengHei"/>
              </a:rPr>
              <a:t>請</a:t>
            </a:r>
            <a:r>
              <a:rPr dirty="0" sz="2400" spc="-10" b="1">
                <a:solidFill>
                  <a:srgbClr val="F4A160"/>
                </a:solidFill>
                <a:latin typeface="Microsoft JhengHei"/>
                <a:cs typeface="Microsoft JhengHei"/>
              </a:rPr>
              <a:t>更新合格證書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2027682" y="4449953"/>
            <a:ext cx="171450" cy="1057275"/>
          </a:xfrm>
          <a:custGeom>
            <a:avLst/>
            <a:gdLst/>
            <a:ahLst/>
            <a:cxnLst/>
            <a:rect l="l" t="t" r="r" b="b"/>
            <a:pathLst>
              <a:path w="171450" h="1057275">
                <a:moveTo>
                  <a:pt x="108585" y="0"/>
                </a:moveTo>
                <a:lnTo>
                  <a:pt x="51435" y="254"/>
                </a:lnTo>
                <a:lnTo>
                  <a:pt x="52576" y="171450"/>
                </a:lnTo>
                <a:lnTo>
                  <a:pt x="52578" y="171704"/>
                </a:lnTo>
                <a:lnTo>
                  <a:pt x="109728" y="171450"/>
                </a:lnTo>
                <a:lnTo>
                  <a:pt x="108586" y="254"/>
                </a:lnTo>
                <a:lnTo>
                  <a:pt x="108585" y="0"/>
                </a:lnTo>
                <a:close/>
              </a:path>
              <a:path w="171450" h="1057275">
                <a:moveTo>
                  <a:pt x="110109" y="228473"/>
                </a:moveTo>
                <a:lnTo>
                  <a:pt x="52959" y="228854"/>
                </a:lnTo>
                <a:lnTo>
                  <a:pt x="53972" y="399923"/>
                </a:lnTo>
                <a:lnTo>
                  <a:pt x="53975" y="400304"/>
                </a:lnTo>
                <a:lnTo>
                  <a:pt x="111125" y="399923"/>
                </a:lnTo>
                <a:lnTo>
                  <a:pt x="110111" y="228854"/>
                </a:lnTo>
                <a:lnTo>
                  <a:pt x="110109" y="228473"/>
                </a:lnTo>
                <a:close/>
              </a:path>
              <a:path w="171450" h="1057275">
                <a:moveTo>
                  <a:pt x="111506" y="457073"/>
                </a:moveTo>
                <a:lnTo>
                  <a:pt x="54356" y="457454"/>
                </a:lnTo>
                <a:lnTo>
                  <a:pt x="55496" y="628523"/>
                </a:lnTo>
                <a:lnTo>
                  <a:pt x="55499" y="628904"/>
                </a:lnTo>
                <a:lnTo>
                  <a:pt x="112649" y="628523"/>
                </a:lnTo>
                <a:lnTo>
                  <a:pt x="111508" y="457454"/>
                </a:lnTo>
                <a:lnTo>
                  <a:pt x="111506" y="457073"/>
                </a:lnTo>
                <a:close/>
              </a:path>
              <a:path w="171450" h="1057275">
                <a:moveTo>
                  <a:pt x="113030" y="685673"/>
                </a:moveTo>
                <a:lnTo>
                  <a:pt x="55880" y="686054"/>
                </a:lnTo>
                <a:lnTo>
                  <a:pt x="56893" y="857123"/>
                </a:lnTo>
                <a:lnTo>
                  <a:pt x="56895" y="857504"/>
                </a:lnTo>
                <a:lnTo>
                  <a:pt x="114045" y="857123"/>
                </a:lnTo>
                <a:lnTo>
                  <a:pt x="113032" y="686054"/>
                </a:lnTo>
                <a:lnTo>
                  <a:pt x="113030" y="685673"/>
                </a:lnTo>
                <a:close/>
              </a:path>
              <a:path w="171450" h="1057275">
                <a:moveTo>
                  <a:pt x="171450" y="884809"/>
                </a:moveTo>
                <a:lnTo>
                  <a:pt x="0" y="885825"/>
                </a:lnTo>
                <a:lnTo>
                  <a:pt x="86868" y="1056767"/>
                </a:lnTo>
                <a:lnTo>
                  <a:pt x="171450" y="884809"/>
                </a:lnTo>
                <a:close/>
              </a:path>
            </a:pathLst>
          </a:custGeom>
          <a:solidFill>
            <a:srgbClr val="E76E5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2030983" y="2877057"/>
            <a:ext cx="171450" cy="492759"/>
          </a:xfrm>
          <a:custGeom>
            <a:avLst/>
            <a:gdLst/>
            <a:ahLst/>
            <a:cxnLst/>
            <a:rect l="l" t="t" r="r" b="b"/>
            <a:pathLst>
              <a:path w="171450" h="492760">
                <a:moveTo>
                  <a:pt x="59690" y="0"/>
                </a:moveTo>
                <a:lnTo>
                  <a:pt x="58293" y="171450"/>
                </a:lnTo>
                <a:lnTo>
                  <a:pt x="115443" y="171957"/>
                </a:lnTo>
                <a:lnTo>
                  <a:pt x="116840" y="507"/>
                </a:lnTo>
                <a:lnTo>
                  <a:pt x="59690" y="0"/>
                </a:lnTo>
                <a:close/>
              </a:path>
              <a:path w="171450" h="492760">
                <a:moveTo>
                  <a:pt x="0" y="320675"/>
                </a:moveTo>
                <a:lnTo>
                  <a:pt x="84328" y="492759"/>
                </a:lnTo>
                <a:lnTo>
                  <a:pt x="157070" y="350138"/>
                </a:lnTo>
                <a:lnTo>
                  <a:pt x="114046" y="350138"/>
                </a:lnTo>
                <a:lnTo>
                  <a:pt x="56896" y="349630"/>
                </a:lnTo>
                <a:lnTo>
                  <a:pt x="57128" y="321944"/>
                </a:lnTo>
                <a:lnTo>
                  <a:pt x="57135" y="321098"/>
                </a:lnTo>
                <a:lnTo>
                  <a:pt x="0" y="320675"/>
                </a:lnTo>
                <a:close/>
              </a:path>
              <a:path w="171450" h="492760">
                <a:moveTo>
                  <a:pt x="57135" y="321098"/>
                </a:moveTo>
                <a:lnTo>
                  <a:pt x="56896" y="349630"/>
                </a:lnTo>
                <a:lnTo>
                  <a:pt x="114046" y="350138"/>
                </a:lnTo>
                <a:lnTo>
                  <a:pt x="114282" y="321944"/>
                </a:lnTo>
                <a:lnTo>
                  <a:pt x="114286" y="321521"/>
                </a:lnTo>
                <a:lnTo>
                  <a:pt x="57135" y="321098"/>
                </a:lnTo>
                <a:close/>
              </a:path>
              <a:path w="171450" h="492760">
                <a:moveTo>
                  <a:pt x="114286" y="321521"/>
                </a:moveTo>
                <a:lnTo>
                  <a:pt x="114050" y="349630"/>
                </a:lnTo>
                <a:lnTo>
                  <a:pt x="114046" y="350138"/>
                </a:lnTo>
                <a:lnTo>
                  <a:pt x="157070" y="350138"/>
                </a:lnTo>
                <a:lnTo>
                  <a:pt x="171450" y="321944"/>
                </a:lnTo>
                <a:lnTo>
                  <a:pt x="114286" y="321521"/>
                </a:lnTo>
                <a:close/>
              </a:path>
              <a:path w="171450" h="492760">
                <a:moveTo>
                  <a:pt x="57912" y="228600"/>
                </a:moveTo>
                <a:lnTo>
                  <a:pt x="57139" y="320675"/>
                </a:lnTo>
                <a:lnTo>
                  <a:pt x="57135" y="321098"/>
                </a:lnTo>
                <a:lnTo>
                  <a:pt x="114286" y="321521"/>
                </a:lnTo>
                <a:lnTo>
                  <a:pt x="115062" y="229107"/>
                </a:lnTo>
                <a:lnTo>
                  <a:pt x="57912" y="228600"/>
                </a:lnTo>
                <a:close/>
              </a:path>
            </a:pathLst>
          </a:custGeom>
          <a:solidFill>
            <a:srgbClr val="2A9D8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object 2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031" y="1900658"/>
            <a:ext cx="804424" cy="720390"/>
          </a:xfrm>
          <a:prstGeom prst="rect">
            <a:avLst/>
          </a:prstGeom>
        </p:spPr>
      </p:pic>
      <p:pic>
        <p:nvPicPr>
          <p:cNvPr id="21" name="object 21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6960" y="3427522"/>
            <a:ext cx="638767" cy="867062"/>
          </a:xfrm>
          <a:prstGeom prst="rect">
            <a:avLst/>
          </a:prstGeom>
        </p:spPr>
      </p:pic>
      <p:pic>
        <p:nvPicPr>
          <p:cNvPr id="22" name="object 22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81355" y="5655626"/>
            <a:ext cx="672084" cy="658274"/>
          </a:xfrm>
          <a:prstGeom prst="rect">
            <a:avLst/>
          </a:prstGeom>
        </p:spPr>
      </p:pic>
      <p:sp>
        <p:nvSpPr>
          <p:cNvPr id="23" name="object 23" descr=""/>
          <p:cNvSpPr txBox="1"/>
          <p:nvPr/>
        </p:nvSpPr>
        <p:spPr>
          <a:xfrm>
            <a:off x="0" y="365759"/>
            <a:ext cx="447040" cy="1053465"/>
          </a:xfrm>
          <a:prstGeom prst="rect">
            <a:avLst/>
          </a:prstGeom>
          <a:solidFill>
            <a:srgbClr val="2A9D8F"/>
          </a:solidFill>
          <a:ln w="12700">
            <a:solidFill>
              <a:srgbClr val="2A9D8F"/>
            </a:solidFill>
          </a:ln>
        </p:spPr>
        <p:txBody>
          <a:bodyPr wrap="square" lIns="0" tIns="27051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130"/>
              </a:spcBef>
            </a:pPr>
            <a:r>
              <a:rPr dirty="0" sz="3200" spc="-50" b="1">
                <a:solidFill>
                  <a:srgbClr val="FFFFFF"/>
                </a:solidFill>
                <a:latin typeface="Microsoft JhengHei"/>
                <a:cs typeface="Microsoft JhengHei"/>
              </a:rPr>
              <a:t>B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24" name="object 24" descr=""/>
          <p:cNvSpPr/>
          <p:nvPr/>
        </p:nvSpPr>
        <p:spPr>
          <a:xfrm>
            <a:off x="3729228" y="1594103"/>
            <a:ext cx="220979" cy="5064760"/>
          </a:xfrm>
          <a:custGeom>
            <a:avLst/>
            <a:gdLst/>
            <a:ahLst/>
            <a:cxnLst/>
            <a:rect l="l" t="t" r="r" b="b"/>
            <a:pathLst>
              <a:path w="220979" h="5064759">
                <a:moveTo>
                  <a:pt x="184150" y="0"/>
                </a:moveTo>
                <a:lnTo>
                  <a:pt x="36830" y="0"/>
                </a:lnTo>
                <a:lnTo>
                  <a:pt x="22502" y="2897"/>
                </a:lnTo>
                <a:lnTo>
                  <a:pt x="10794" y="10795"/>
                </a:lnTo>
                <a:lnTo>
                  <a:pt x="2897" y="22502"/>
                </a:lnTo>
                <a:lnTo>
                  <a:pt x="0" y="36830"/>
                </a:lnTo>
                <a:lnTo>
                  <a:pt x="0" y="5027422"/>
                </a:lnTo>
                <a:lnTo>
                  <a:pt x="2897" y="5041759"/>
                </a:lnTo>
                <a:lnTo>
                  <a:pt x="10795" y="5053466"/>
                </a:lnTo>
                <a:lnTo>
                  <a:pt x="22502" y="5061358"/>
                </a:lnTo>
                <a:lnTo>
                  <a:pt x="36830" y="5064252"/>
                </a:lnTo>
                <a:lnTo>
                  <a:pt x="184150" y="5064252"/>
                </a:lnTo>
                <a:lnTo>
                  <a:pt x="198477" y="5061358"/>
                </a:lnTo>
                <a:lnTo>
                  <a:pt x="210185" y="5053466"/>
                </a:lnTo>
                <a:lnTo>
                  <a:pt x="218082" y="5041759"/>
                </a:lnTo>
                <a:lnTo>
                  <a:pt x="220980" y="5027422"/>
                </a:lnTo>
                <a:lnTo>
                  <a:pt x="220980" y="36830"/>
                </a:lnTo>
                <a:lnTo>
                  <a:pt x="218082" y="22502"/>
                </a:lnTo>
                <a:lnTo>
                  <a:pt x="210185" y="10794"/>
                </a:lnTo>
                <a:lnTo>
                  <a:pt x="198477" y="2897"/>
                </a:lnTo>
                <a:lnTo>
                  <a:pt x="184150" y="0"/>
                </a:lnTo>
                <a:close/>
              </a:path>
            </a:pathLst>
          </a:custGeom>
          <a:solidFill>
            <a:srgbClr val="2A9D8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6531" y="365759"/>
            <a:ext cx="11745595" cy="1053465"/>
          </a:xfrm>
          <a:prstGeom prst="rect"/>
          <a:solidFill>
            <a:srgbClr val="F1F1F1"/>
          </a:solidFill>
        </p:spPr>
        <p:txBody>
          <a:bodyPr wrap="square" lIns="0" tIns="17589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1385"/>
              </a:spcBef>
            </a:pPr>
            <a:r>
              <a:rPr dirty="0" spc="-20"/>
              <a:t>證書有效期及更新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00584" y="1565147"/>
            <a:ext cx="3342640" cy="607060"/>
          </a:xfrm>
          <a:custGeom>
            <a:avLst/>
            <a:gdLst/>
            <a:ahLst/>
            <a:cxnLst/>
            <a:rect l="l" t="t" r="r" b="b"/>
            <a:pathLst>
              <a:path w="3342640" h="607060">
                <a:moveTo>
                  <a:pt x="3241040" y="0"/>
                </a:moveTo>
                <a:lnTo>
                  <a:pt x="101092" y="0"/>
                </a:lnTo>
                <a:lnTo>
                  <a:pt x="61743" y="7937"/>
                </a:lnTo>
                <a:lnTo>
                  <a:pt x="29610" y="29591"/>
                </a:lnTo>
                <a:lnTo>
                  <a:pt x="7944" y="61722"/>
                </a:lnTo>
                <a:lnTo>
                  <a:pt x="0" y="101091"/>
                </a:lnTo>
                <a:lnTo>
                  <a:pt x="0" y="505460"/>
                </a:lnTo>
                <a:lnTo>
                  <a:pt x="7944" y="544830"/>
                </a:lnTo>
                <a:lnTo>
                  <a:pt x="29610" y="576961"/>
                </a:lnTo>
                <a:lnTo>
                  <a:pt x="61743" y="598614"/>
                </a:lnTo>
                <a:lnTo>
                  <a:pt x="101092" y="606551"/>
                </a:lnTo>
                <a:lnTo>
                  <a:pt x="3241040" y="606551"/>
                </a:lnTo>
                <a:lnTo>
                  <a:pt x="3280410" y="598614"/>
                </a:lnTo>
                <a:lnTo>
                  <a:pt x="3312541" y="576960"/>
                </a:lnTo>
                <a:lnTo>
                  <a:pt x="3334194" y="544829"/>
                </a:lnTo>
                <a:lnTo>
                  <a:pt x="3342131" y="505460"/>
                </a:lnTo>
                <a:lnTo>
                  <a:pt x="3342131" y="101091"/>
                </a:lnTo>
                <a:lnTo>
                  <a:pt x="3334194" y="61721"/>
                </a:lnTo>
                <a:lnTo>
                  <a:pt x="3312540" y="29590"/>
                </a:lnTo>
                <a:lnTo>
                  <a:pt x="3280409" y="7937"/>
                </a:lnTo>
                <a:lnTo>
                  <a:pt x="3241040" y="0"/>
                </a:lnTo>
                <a:close/>
              </a:path>
            </a:pathLst>
          </a:custGeom>
          <a:solidFill>
            <a:srgbClr val="2A9D8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99383" y="3388614"/>
            <a:ext cx="190500" cy="22225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61414" y="3388614"/>
            <a:ext cx="190500" cy="222250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05379" y="4071365"/>
            <a:ext cx="190500" cy="222250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53791" y="4376420"/>
            <a:ext cx="190499" cy="222250"/>
          </a:xfrm>
          <a:prstGeom prst="rect">
            <a:avLst/>
          </a:prstGeom>
        </p:spPr>
      </p:pic>
      <p:grpSp>
        <p:nvGrpSpPr>
          <p:cNvPr id="8" name="object 8" descr=""/>
          <p:cNvGrpSpPr/>
          <p:nvPr/>
        </p:nvGrpSpPr>
        <p:grpSpPr>
          <a:xfrm>
            <a:off x="358140" y="5039867"/>
            <a:ext cx="11475720" cy="932815"/>
            <a:chOff x="358140" y="5039867"/>
            <a:chExt cx="11475720" cy="932815"/>
          </a:xfrm>
        </p:grpSpPr>
        <p:sp>
          <p:nvSpPr>
            <p:cNvPr id="9" name="object 9" descr=""/>
            <p:cNvSpPr/>
            <p:nvPr/>
          </p:nvSpPr>
          <p:spPr>
            <a:xfrm>
              <a:off x="358140" y="5039867"/>
              <a:ext cx="11475720" cy="932815"/>
            </a:xfrm>
            <a:custGeom>
              <a:avLst/>
              <a:gdLst/>
              <a:ahLst/>
              <a:cxnLst/>
              <a:rect l="l" t="t" r="r" b="b"/>
              <a:pathLst>
                <a:path w="11475720" h="932814">
                  <a:moveTo>
                    <a:pt x="11009376" y="0"/>
                  </a:moveTo>
                  <a:lnTo>
                    <a:pt x="11009376" y="233171"/>
                  </a:lnTo>
                  <a:lnTo>
                    <a:pt x="0" y="233171"/>
                  </a:lnTo>
                  <a:lnTo>
                    <a:pt x="0" y="699515"/>
                  </a:lnTo>
                  <a:lnTo>
                    <a:pt x="11009376" y="699515"/>
                  </a:lnTo>
                  <a:lnTo>
                    <a:pt x="11009376" y="932687"/>
                  </a:lnTo>
                  <a:lnTo>
                    <a:pt x="11475719" y="466343"/>
                  </a:lnTo>
                  <a:lnTo>
                    <a:pt x="11009376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432559" y="5295899"/>
              <a:ext cx="407034" cy="419100"/>
            </a:xfrm>
            <a:custGeom>
              <a:avLst/>
              <a:gdLst/>
              <a:ahLst/>
              <a:cxnLst/>
              <a:rect l="l" t="t" r="r" b="b"/>
              <a:pathLst>
                <a:path w="407035" h="419100">
                  <a:moveTo>
                    <a:pt x="203453" y="0"/>
                  </a:moveTo>
                  <a:lnTo>
                    <a:pt x="156794" y="5536"/>
                  </a:lnTo>
                  <a:lnTo>
                    <a:pt x="113966" y="21304"/>
                  </a:lnTo>
                  <a:lnTo>
                    <a:pt x="76191" y="46046"/>
                  </a:lnTo>
                  <a:lnTo>
                    <a:pt x="44686" y="78501"/>
                  </a:lnTo>
                  <a:lnTo>
                    <a:pt x="20673" y="117410"/>
                  </a:lnTo>
                  <a:lnTo>
                    <a:pt x="5371" y="161512"/>
                  </a:lnTo>
                  <a:lnTo>
                    <a:pt x="0" y="209550"/>
                  </a:lnTo>
                  <a:lnTo>
                    <a:pt x="5371" y="257599"/>
                  </a:lnTo>
                  <a:lnTo>
                    <a:pt x="20673" y="301706"/>
                  </a:lnTo>
                  <a:lnTo>
                    <a:pt x="44686" y="340614"/>
                  </a:lnTo>
                  <a:lnTo>
                    <a:pt x="76191" y="373065"/>
                  </a:lnTo>
                  <a:lnTo>
                    <a:pt x="113966" y="397801"/>
                  </a:lnTo>
                  <a:lnTo>
                    <a:pt x="156794" y="413565"/>
                  </a:lnTo>
                  <a:lnTo>
                    <a:pt x="203453" y="419100"/>
                  </a:lnTo>
                  <a:lnTo>
                    <a:pt x="250113" y="413565"/>
                  </a:lnTo>
                  <a:lnTo>
                    <a:pt x="292941" y="397801"/>
                  </a:lnTo>
                  <a:lnTo>
                    <a:pt x="330716" y="373065"/>
                  </a:lnTo>
                  <a:lnTo>
                    <a:pt x="362221" y="340614"/>
                  </a:lnTo>
                  <a:lnTo>
                    <a:pt x="386234" y="301706"/>
                  </a:lnTo>
                  <a:lnTo>
                    <a:pt x="401536" y="257599"/>
                  </a:lnTo>
                  <a:lnTo>
                    <a:pt x="406908" y="209550"/>
                  </a:lnTo>
                  <a:lnTo>
                    <a:pt x="401536" y="161512"/>
                  </a:lnTo>
                  <a:lnTo>
                    <a:pt x="386234" y="117410"/>
                  </a:lnTo>
                  <a:lnTo>
                    <a:pt x="362221" y="78501"/>
                  </a:lnTo>
                  <a:lnTo>
                    <a:pt x="330716" y="46046"/>
                  </a:lnTo>
                  <a:lnTo>
                    <a:pt x="292941" y="21304"/>
                  </a:lnTo>
                  <a:lnTo>
                    <a:pt x="250113" y="5536"/>
                  </a:lnTo>
                  <a:lnTo>
                    <a:pt x="203453" y="0"/>
                  </a:lnTo>
                  <a:close/>
                </a:path>
              </a:pathLst>
            </a:custGeom>
            <a:solidFill>
              <a:srgbClr val="2A9D8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1360677" y="5898286"/>
            <a:ext cx="129794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0" b="1">
                <a:solidFill>
                  <a:srgbClr val="2A9D8F"/>
                </a:solidFill>
                <a:latin typeface="Microsoft JhengHei"/>
                <a:cs typeface="Microsoft JhengHei"/>
              </a:rPr>
              <a:t>證書起始日</a:t>
            </a:r>
            <a:endParaRPr sz="2000">
              <a:latin typeface="Microsoft JhengHei"/>
              <a:cs typeface="Microsoft JhengHei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1551050" y="4686300"/>
            <a:ext cx="8391525" cy="1043940"/>
            <a:chOff x="1551050" y="4686300"/>
            <a:chExt cx="8391525" cy="1043940"/>
          </a:xfrm>
        </p:grpSpPr>
        <p:sp>
          <p:nvSpPr>
            <p:cNvPr id="13" name="object 13" descr=""/>
            <p:cNvSpPr/>
            <p:nvPr/>
          </p:nvSpPr>
          <p:spPr>
            <a:xfrm>
              <a:off x="8464295" y="5274563"/>
              <a:ext cx="407034" cy="419100"/>
            </a:xfrm>
            <a:custGeom>
              <a:avLst/>
              <a:gdLst/>
              <a:ahLst/>
              <a:cxnLst/>
              <a:rect l="l" t="t" r="r" b="b"/>
              <a:pathLst>
                <a:path w="407034" h="419100">
                  <a:moveTo>
                    <a:pt x="203453" y="0"/>
                  </a:moveTo>
                  <a:lnTo>
                    <a:pt x="156794" y="5536"/>
                  </a:lnTo>
                  <a:lnTo>
                    <a:pt x="113966" y="21304"/>
                  </a:lnTo>
                  <a:lnTo>
                    <a:pt x="76191" y="46046"/>
                  </a:lnTo>
                  <a:lnTo>
                    <a:pt x="44686" y="78501"/>
                  </a:lnTo>
                  <a:lnTo>
                    <a:pt x="20673" y="117410"/>
                  </a:lnTo>
                  <a:lnTo>
                    <a:pt x="5371" y="161512"/>
                  </a:lnTo>
                  <a:lnTo>
                    <a:pt x="0" y="209550"/>
                  </a:lnTo>
                  <a:lnTo>
                    <a:pt x="5371" y="257599"/>
                  </a:lnTo>
                  <a:lnTo>
                    <a:pt x="20673" y="301706"/>
                  </a:lnTo>
                  <a:lnTo>
                    <a:pt x="44686" y="340614"/>
                  </a:lnTo>
                  <a:lnTo>
                    <a:pt x="76191" y="373065"/>
                  </a:lnTo>
                  <a:lnTo>
                    <a:pt x="113966" y="397801"/>
                  </a:lnTo>
                  <a:lnTo>
                    <a:pt x="156794" y="413565"/>
                  </a:lnTo>
                  <a:lnTo>
                    <a:pt x="203453" y="419100"/>
                  </a:lnTo>
                  <a:lnTo>
                    <a:pt x="250113" y="413565"/>
                  </a:lnTo>
                  <a:lnTo>
                    <a:pt x="292941" y="397801"/>
                  </a:lnTo>
                  <a:lnTo>
                    <a:pt x="330716" y="373065"/>
                  </a:lnTo>
                  <a:lnTo>
                    <a:pt x="362221" y="340614"/>
                  </a:lnTo>
                  <a:lnTo>
                    <a:pt x="386234" y="301706"/>
                  </a:lnTo>
                  <a:lnTo>
                    <a:pt x="401536" y="257599"/>
                  </a:lnTo>
                  <a:lnTo>
                    <a:pt x="406907" y="209550"/>
                  </a:lnTo>
                  <a:lnTo>
                    <a:pt x="401536" y="161512"/>
                  </a:lnTo>
                  <a:lnTo>
                    <a:pt x="386234" y="117410"/>
                  </a:lnTo>
                  <a:lnTo>
                    <a:pt x="362221" y="78501"/>
                  </a:lnTo>
                  <a:lnTo>
                    <a:pt x="330716" y="46046"/>
                  </a:lnTo>
                  <a:lnTo>
                    <a:pt x="292941" y="21304"/>
                  </a:lnTo>
                  <a:lnTo>
                    <a:pt x="250113" y="5536"/>
                  </a:lnTo>
                  <a:lnTo>
                    <a:pt x="203453" y="0"/>
                  </a:lnTo>
                  <a:close/>
                </a:path>
              </a:pathLst>
            </a:custGeom>
            <a:solidFill>
              <a:srgbClr val="2A9D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6156960" y="5295900"/>
              <a:ext cx="407034" cy="419100"/>
            </a:xfrm>
            <a:custGeom>
              <a:avLst/>
              <a:gdLst/>
              <a:ahLst/>
              <a:cxnLst/>
              <a:rect l="l" t="t" r="r" b="b"/>
              <a:pathLst>
                <a:path w="407034" h="419100">
                  <a:moveTo>
                    <a:pt x="203453" y="0"/>
                  </a:moveTo>
                  <a:lnTo>
                    <a:pt x="156794" y="5536"/>
                  </a:lnTo>
                  <a:lnTo>
                    <a:pt x="113966" y="21304"/>
                  </a:lnTo>
                  <a:lnTo>
                    <a:pt x="76191" y="46046"/>
                  </a:lnTo>
                  <a:lnTo>
                    <a:pt x="44686" y="78501"/>
                  </a:lnTo>
                  <a:lnTo>
                    <a:pt x="20673" y="117410"/>
                  </a:lnTo>
                  <a:lnTo>
                    <a:pt x="5371" y="161512"/>
                  </a:lnTo>
                  <a:lnTo>
                    <a:pt x="0" y="209550"/>
                  </a:lnTo>
                  <a:lnTo>
                    <a:pt x="5371" y="257599"/>
                  </a:lnTo>
                  <a:lnTo>
                    <a:pt x="20673" y="301706"/>
                  </a:lnTo>
                  <a:lnTo>
                    <a:pt x="44686" y="340614"/>
                  </a:lnTo>
                  <a:lnTo>
                    <a:pt x="76191" y="373065"/>
                  </a:lnTo>
                  <a:lnTo>
                    <a:pt x="113966" y="397801"/>
                  </a:lnTo>
                  <a:lnTo>
                    <a:pt x="156794" y="413565"/>
                  </a:lnTo>
                  <a:lnTo>
                    <a:pt x="203453" y="419100"/>
                  </a:lnTo>
                  <a:lnTo>
                    <a:pt x="250113" y="413565"/>
                  </a:lnTo>
                  <a:lnTo>
                    <a:pt x="292941" y="397801"/>
                  </a:lnTo>
                  <a:lnTo>
                    <a:pt x="330716" y="373065"/>
                  </a:lnTo>
                  <a:lnTo>
                    <a:pt x="362221" y="340614"/>
                  </a:lnTo>
                  <a:lnTo>
                    <a:pt x="386234" y="301706"/>
                  </a:lnTo>
                  <a:lnTo>
                    <a:pt x="401536" y="257599"/>
                  </a:lnTo>
                  <a:lnTo>
                    <a:pt x="406908" y="209550"/>
                  </a:lnTo>
                  <a:lnTo>
                    <a:pt x="401536" y="161512"/>
                  </a:lnTo>
                  <a:lnTo>
                    <a:pt x="386234" y="117410"/>
                  </a:lnTo>
                  <a:lnTo>
                    <a:pt x="362221" y="78501"/>
                  </a:lnTo>
                  <a:lnTo>
                    <a:pt x="330716" y="46046"/>
                  </a:lnTo>
                  <a:lnTo>
                    <a:pt x="292941" y="21304"/>
                  </a:lnTo>
                  <a:lnTo>
                    <a:pt x="250113" y="5536"/>
                  </a:lnTo>
                  <a:lnTo>
                    <a:pt x="203453" y="0"/>
                  </a:lnTo>
                  <a:close/>
                </a:path>
              </a:pathLst>
            </a:custGeom>
            <a:solidFill>
              <a:srgbClr val="F4A1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9535668" y="5295900"/>
              <a:ext cx="407034" cy="419100"/>
            </a:xfrm>
            <a:custGeom>
              <a:avLst/>
              <a:gdLst/>
              <a:ahLst/>
              <a:cxnLst/>
              <a:rect l="l" t="t" r="r" b="b"/>
              <a:pathLst>
                <a:path w="407034" h="419100">
                  <a:moveTo>
                    <a:pt x="203453" y="0"/>
                  </a:moveTo>
                  <a:lnTo>
                    <a:pt x="156794" y="5536"/>
                  </a:lnTo>
                  <a:lnTo>
                    <a:pt x="113966" y="21304"/>
                  </a:lnTo>
                  <a:lnTo>
                    <a:pt x="76191" y="46046"/>
                  </a:lnTo>
                  <a:lnTo>
                    <a:pt x="44686" y="78501"/>
                  </a:lnTo>
                  <a:lnTo>
                    <a:pt x="20673" y="117410"/>
                  </a:lnTo>
                  <a:lnTo>
                    <a:pt x="5371" y="161512"/>
                  </a:lnTo>
                  <a:lnTo>
                    <a:pt x="0" y="209550"/>
                  </a:lnTo>
                  <a:lnTo>
                    <a:pt x="5371" y="257599"/>
                  </a:lnTo>
                  <a:lnTo>
                    <a:pt x="20673" y="301706"/>
                  </a:lnTo>
                  <a:lnTo>
                    <a:pt x="44686" y="340614"/>
                  </a:lnTo>
                  <a:lnTo>
                    <a:pt x="76191" y="373065"/>
                  </a:lnTo>
                  <a:lnTo>
                    <a:pt x="113966" y="397801"/>
                  </a:lnTo>
                  <a:lnTo>
                    <a:pt x="156794" y="413565"/>
                  </a:lnTo>
                  <a:lnTo>
                    <a:pt x="203453" y="419100"/>
                  </a:lnTo>
                  <a:lnTo>
                    <a:pt x="250113" y="413565"/>
                  </a:lnTo>
                  <a:lnTo>
                    <a:pt x="292941" y="397801"/>
                  </a:lnTo>
                  <a:lnTo>
                    <a:pt x="330716" y="373065"/>
                  </a:lnTo>
                  <a:lnTo>
                    <a:pt x="362221" y="340614"/>
                  </a:lnTo>
                  <a:lnTo>
                    <a:pt x="386234" y="301706"/>
                  </a:lnTo>
                  <a:lnTo>
                    <a:pt x="401536" y="257599"/>
                  </a:lnTo>
                  <a:lnTo>
                    <a:pt x="406907" y="209550"/>
                  </a:lnTo>
                  <a:lnTo>
                    <a:pt x="401536" y="161512"/>
                  </a:lnTo>
                  <a:lnTo>
                    <a:pt x="386234" y="117410"/>
                  </a:lnTo>
                  <a:lnTo>
                    <a:pt x="362221" y="78501"/>
                  </a:lnTo>
                  <a:lnTo>
                    <a:pt x="330716" y="46046"/>
                  </a:lnTo>
                  <a:lnTo>
                    <a:pt x="292941" y="21304"/>
                  </a:lnTo>
                  <a:lnTo>
                    <a:pt x="250113" y="5536"/>
                  </a:lnTo>
                  <a:lnTo>
                    <a:pt x="203453" y="0"/>
                  </a:lnTo>
                  <a:close/>
                </a:path>
              </a:pathLst>
            </a:custGeom>
            <a:solidFill>
              <a:srgbClr val="E76E5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551050" y="4954143"/>
              <a:ext cx="7203440" cy="171450"/>
            </a:xfrm>
            <a:custGeom>
              <a:avLst/>
              <a:gdLst/>
              <a:ahLst/>
              <a:cxnLst/>
              <a:rect l="l" t="t" r="r" b="b"/>
              <a:pathLst>
                <a:path w="7203440" h="171450">
                  <a:moveTo>
                    <a:pt x="85725" y="0"/>
                  </a:moveTo>
                  <a:lnTo>
                    <a:pt x="52345" y="6732"/>
                  </a:lnTo>
                  <a:lnTo>
                    <a:pt x="25098" y="25098"/>
                  </a:lnTo>
                  <a:lnTo>
                    <a:pt x="6732" y="52345"/>
                  </a:lnTo>
                  <a:lnTo>
                    <a:pt x="0" y="85724"/>
                  </a:lnTo>
                  <a:lnTo>
                    <a:pt x="6732" y="119104"/>
                  </a:lnTo>
                  <a:lnTo>
                    <a:pt x="25098" y="146351"/>
                  </a:lnTo>
                  <a:lnTo>
                    <a:pt x="52345" y="164717"/>
                  </a:lnTo>
                  <a:lnTo>
                    <a:pt x="85725" y="171449"/>
                  </a:lnTo>
                  <a:lnTo>
                    <a:pt x="119104" y="164717"/>
                  </a:lnTo>
                  <a:lnTo>
                    <a:pt x="146351" y="146351"/>
                  </a:lnTo>
                  <a:lnTo>
                    <a:pt x="164717" y="119104"/>
                  </a:lnTo>
                  <a:lnTo>
                    <a:pt x="165686" y="114299"/>
                  </a:lnTo>
                  <a:lnTo>
                    <a:pt x="85725" y="114299"/>
                  </a:lnTo>
                  <a:lnTo>
                    <a:pt x="85725" y="57149"/>
                  </a:lnTo>
                  <a:lnTo>
                    <a:pt x="165686" y="57149"/>
                  </a:lnTo>
                  <a:lnTo>
                    <a:pt x="164717" y="52345"/>
                  </a:lnTo>
                  <a:lnTo>
                    <a:pt x="146351" y="25098"/>
                  </a:lnTo>
                  <a:lnTo>
                    <a:pt x="119104" y="6732"/>
                  </a:lnTo>
                  <a:lnTo>
                    <a:pt x="85725" y="0"/>
                  </a:lnTo>
                  <a:close/>
                </a:path>
                <a:path w="7203440" h="171450">
                  <a:moveTo>
                    <a:pt x="165686" y="57149"/>
                  </a:moveTo>
                  <a:lnTo>
                    <a:pt x="85725" y="57149"/>
                  </a:lnTo>
                  <a:lnTo>
                    <a:pt x="85725" y="114299"/>
                  </a:lnTo>
                  <a:lnTo>
                    <a:pt x="165686" y="114299"/>
                  </a:lnTo>
                  <a:lnTo>
                    <a:pt x="171450" y="85724"/>
                  </a:lnTo>
                  <a:lnTo>
                    <a:pt x="165686" y="57149"/>
                  </a:lnTo>
                  <a:close/>
                </a:path>
                <a:path w="7203440" h="171450">
                  <a:moveTo>
                    <a:pt x="257175" y="57149"/>
                  </a:moveTo>
                  <a:lnTo>
                    <a:pt x="165686" y="57149"/>
                  </a:lnTo>
                  <a:lnTo>
                    <a:pt x="171450" y="85724"/>
                  </a:lnTo>
                  <a:lnTo>
                    <a:pt x="165686" y="114299"/>
                  </a:lnTo>
                  <a:lnTo>
                    <a:pt x="257175" y="114299"/>
                  </a:lnTo>
                  <a:lnTo>
                    <a:pt x="257175" y="57149"/>
                  </a:lnTo>
                  <a:close/>
                </a:path>
                <a:path w="7203440" h="171450">
                  <a:moveTo>
                    <a:pt x="485775" y="57149"/>
                  </a:moveTo>
                  <a:lnTo>
                    <a:pt x="314325" y="57149"/>
                  </a:lnTo>
                  <a:lnTo>
                    <a:pt x="314325" y="114299"/>
                  </a:lnTo>
                  <a:lnTo>
                    <a:pt x="485775" y="114299"/>
                  </a:lnTo>
                  <a:lnTo>
                    <a:pt x="485775" y="57149"/>
                  </a:lnTo>
                  <a:close/>
                </a:path>
                <a:path w="7203440" h="171450">
                  <a:moveTo>
                    <a:pt x="714375" y="57149"/>
                  </a:moveTo>
                  <a:lnTo>
                    <a:pt x="542925" y="57149"/>
                  </a:lnTo>
                  <a:lnTo>
                    <a:pt x="542925" y="114299"/>
                  </a:lnTo>
                  <a:lnTo>
                    <a:pt x="714375" y="114299"/>
                  </a:lnTo>
                  <a:lnTo>
                    <a:pt x="714375" y="57149"/>
                  </a:lnTo>
                  <a:close/>
                </a:path>
                <a:path w="7203440" h="171450">
                  <a:moveTo>
                    <a:pt x="942975" y="57149"/>
                  </a:moveTo>
                  <a:lnTo>
                    <a:pt x="771525" y="57149"/>
                  </a:lnTo>
                  <a:lnTo>
                    <a:pt x="771525" y="114299"/>
                  </a:lnTo>
                  <a:lnTo>
                    <a:pt x="942975" y="114299"/>
                  </a:lnTo>
                  <a:lnTo>
                    <a:pt x="942975" y="57149"/>
                  </a:lnTo>
                  <a:close/>
                </a:path>
                <a:path w="7203440" h="171450">
                  <a:moveTo>
                    <a:pt x="1171575" y="57149"/>
                  </a:moveTo>
                  <a:lnTo>
                    <a:pt x="1000125" y="57149"/>
                  </a:lnTo>
                  <a:lnTo>
                    <a:pt x="1000125" y="114299"/>
                  </a:lnTo>
                  <a:lnTo>
                    <a:pt x="1171575" y="114299"/>
                  </a:lnTo>
                  <a:lnTo>
                    <a:pt x="1171575" y="57149"/>
                  </a:lnTo>
                  <a:close/>
                </a:path>
                <a:path w="7203440" h="171450">
                  <a:moveTo>
                    <a:pt x="1400175" y="57149"/>
                  </a:moveTo>
                  <a:lnTo>
                    <a:pt x="1228725" y="57149"/>
                  </a:lnTo>
                  <a:lnTo>
                    <a:pt x="1228725" y="114299"/>
                  </a:lnTo>
                  <a:lnTo>
                    <a:pt x="1400175" y="114299"/>
                  </a:lnTo>
                  <a:lnTo>
                    <a:pt x="1400175" y="57149"/>
                  </a:lnTo>
                  <a:close/>
                </a:path>
                <a:path w="7203440" h="171450">
                  <a:moveTo>
                    <a:pt x="1628775" y="57149"/>
                  </a:moveTo>
                  <a:lnTo>
                    <a:pt x="1457325" y="57149"/>
                  </a:lnTo>
                  <a:lnTo>
                    <a:pt x="1457325" y="114299"/>
                  </a:lnTo>
                  <a:lnTo>
                    <a:pt x="1628775" y="114299"/>
                  </a:lnTo>
                  <a:lnTo>
                    <a:pt x="1628775" y="57149"/>
                  </a:lnTo>
                  <a:close/>
                </a:path>
                <a:path w="7203440" h="171450">
                  <a:moveTo>
                    <a:pt x="1857375" y="57149"/>
                  </a:moveTo>
                  <a:lnTo>
                    <a:pt x="1685925" y="57149"/>
                  </a:lnTo>
                  <a:lnTo>
                    <a:pt x="1685925" y="114299"/>
                  </a:lnTo>
                  <a:lnTo>
                    <a:pt x="1857375" y="114299"/>
                  </a:lnTo>
                  <a:lnTo>
                    <a:pt x="1857375" y="57149"/>
                  </a:lnTo>
                  <a:close/>
                </a:path>
                <a:path w="7203440" h="171450">
                  <a:moveTo>
                    <a:pt x="2085975" y="57149"/>
                  </a:moveTo>
                  <a:lnTo>
                    <a:pt x="1914525" y="57149"/>
                  </a:lnTo>
                  <a:lnTo>
                    <a:pt x="1914525" y="114299"/>
                  </a:lnTo>
                  <a:lnTo>
                    <a:pt x="2085975" y="114299"/>
                  </a:lnTo>
                  <a:lnTo>
                    <a:pt x="2085975" y="57149"/>
                  </a:lnTo>
                  <a:close/>
                </a:path>
                <a:path w="7203440" h="171450">
                  <a:moveTo>
                    <a:pt x="2314575" y="57149"/>
                  </a:moveTo>
                  <a:lnTo>
                    <a:pt x="2143125" y="57149"/>
                  </a:lnTo>
                  <a:lnTo>
                    <a:pt x="2143125" y="114299"/>
                  </a:lnTo>
                  <a:lnTo>
                    <a:pt x="2314575" y="114299"/>
                  </a:lnTo>
                  <a:lnTo>
                    <a:pt x="2314575" y="57149"/>
                  </a:lnTo>
                  <a:close/>
                </a:path>
                <a:path w="7203440" h="171450">
                  <a:moveTo>
                    <a:pt x="2543175" y="57149"/>
                  </a:moveTo>
                  <a:lnTo>
                    <a:pt x="2371725" y="57149"/>
                  </a:lnTo>
                  <a:lnTo>
                    <a:pt x="2371725" y="114299"/>
                  </a:lnTo>
                  <a:lnTo>
                    <a:pt x="2543175" y="114299"/>
                  </a:lnTo>
                  <a:lnTo>
                    <a:pt x="2543175" y="57149"/>
                  </a:lnTo>
                  <a:close/>
                </a:path>
                <a:path w="7203440" h="171450">
                  <a:moveTo>
                    <a:pt x="2771775" y="57149"/>
                  </a:moveTo>
                  <a:lnTo>
                    <a:pt x="2600325" y="57149"/>
                  </a:lnTo>
                  <a:lnTo>
                    <a:pt x="2600325" y="114299"/>
                  </a:lnTo>
                  <a:lnTo>
                    <a:pt x="2771775" y="114299"/>
                  </a:lnTo>
                  <a:lnTo>
                    <a:pt x="2771775" y="57149"/>
                  </a:lnTo>
                  <a:close/>
                </a:path>
                <a:path w="7203440" h="171450">
                  <a:moveTo>
                    <a:pt x="3000375" y="57149"/>
                  </a:moveTo>
                  <a:lnTo>
                    <a:pt x="2828925" y="57149"/>
                  </a:lnTo>
                  <a:lnTo>
                    <a:pt x="2828925" y="114299"/>
                  </a:lnTo>
                  <a:lnTo>
                    <a:pt x="3000375" y="114299"/>
                  </a:lnTo>
                  <a:lnTo>
                    <a:pt x="3000375" y="57149"/>
                  </a:lnTo>
                  <a:close/>
                </a:path>
                <a:path w="7203440" h="171450">
                  <a:moveTo>
                    <a:pt x="3228975" y="57149"/>
                  </a:moveTo>
                  <a:lnTo>
                    <a:pt x="3057525" y="57149"/>
                  </a:lnTo>
                  <a:lnTo>
                    <a:pt x="3057525" y="114299"/>
                  </a:lnTo>
                  <a:lnTo>
                    <a:pt x="3228975" y="114299"/>
                  </a:lnTo>
                  <a:lnTo>
                    <a:pt x="3228975" y="57149"/>
                  </a:lnTo>
                  <a:close/>
                </a:path>
                <a:path w="7203440" h="171450">
                  <a:moveTo>
                    <a:pt x="3457575" y="57149"/>
                  </a:moveTo>
                  <a:lnTo>
                    <a:pt x="3286125" y="57149"/>
                  </a:lnTo>
                  <a:lnTo>
                    <a:pt x="3286125" y="114299"/>
                  </a:lnTo>
                  <a:lnTo>
                    <a:pt x="3457575" y="114299"/>
                  </a:lnTo>
                  <a:lnTo>
                    <a:pt x="3457575" y="57149"/>
                  </a:lnTo>
                  <a:close/>
                </a:path>
                <a:path w="7203440" h="171450">
                  <a:moveTo>
                    <a:pt x="3686175" y="57149"/>
                  </a:moveTo>
                  <a:lnTo>
                    <a:pt x="3514725" y="57149"/>
                  </a:lnTo>
                  <a:lnTo>
                    <a:pt x="3514725" y="114299"/>
                  </a:lnTo>
                  <a:lnTo>
                    <a:pt x="3686175" y="114299"/>
                  </a:lnTo>
                  <a:lnTo>
                    <a:pt x="3686175" y="57149"/>
                  </a:lnTo>
                  <a:close/>
                </a:path>
                <a:path w="7203440" h="171450">
                  <a:moveTo>
                    <a:pt x="3914775" y="57149"/>
                  </a:moveTo>
                  <a:lnTo>
                    <a:pt x="3743325" y="57149"/>
                  </a:lnTo>
                  <a:lnTo>
                    <a:pt x="3743325" y="114299"/>
                  </a:lnTo>
                  <a:lnTo>
                    <a:pt x="3914775" y="114299"/>
                  </a:lnTo>
                  <a:lnTo>
                    <a:pt x="3914775" y="57149"/>
                  </a:lnTo>
                  <a:close/>
                </a:path>
                <a:path w="7203440" h="171450">
                  <a:moveTo>
                    <a:pt x="4143375" y="57149"/>
                  </a:moveTo>
                  <a:lnTo>
                    <a:pt x="3971925" y="57149"/>
                  </a:lnTo>
                  <a:lnTo>
                    <a:pt x="3971925" y="114299"/>
                  </a:lnTo>
                  <a:lnTo>
                    <a:pt x="4143375" y="114299"/>
                  </a:lnTo>
                  <a:lnTo>
                    <a:pt x="4143375" y="57149"/>
                  </a:lnTo>
                  <a:close/>
                </a:path>
                <a:path w="7203440" h="171450">
                  <a:moveTo>
                    <a:pt x="4371975" y="57149"/>
                  </a:moveTo>
                  <a:lnTo>
                    <a:pt x="4200525" y="57149"/>
                  </a:lnTo>
                  <a:lnTo>
                    <a:pt x="4200525" y="114299"/>
                  </a:lnTo>
                  <a:lnTo>
                    <a:pt x="4371975" y="114299"/>
                  </a:lnTo>
                  <a:lnTo>
                    <a:pt x="4371975" y="57149"/>
                  </a:lnTo>
                  <a:close/>
                </a:path>
                <a:path w="7203440" h="171450">
                  <a:moveTo>
                    <a:pt x="4600575" y="57149"/>
                  </a:moveTo>
                  <a:lnTo>
                    <a:pt x="4429125" y="57149"/>
                  </a:lnTo>
                  <a:lnTo>
                    <a:pt x="4429125" y="114299"/>
                  </a:lnTo>
                  <a:lnTo>
                    <a:pt x="4600575" y="114299"/>
                  </a:lnTo>
                  <a:lnTo>
                    <a:pt x="4600575" y="57149"/>
                  </a:lnTo>
                  <a:close/>
                </a:path>
                <a:path w="7203440" h="171450">
                  <a:moveTo>
                    <a:pt x="4829175" y="57149"/>
                  </a:moveTo>
                  <a:lnTo>
                    <a:pt x="4657725" y="57149"/>
                  </a:lnTo>
                  <a:lnTo>
                    <a:pt x="4657725" y="114299"/>
                  </a:lnTo>
                  <a:lnTo>
                    <a:pt x="4829175" y="114299"/>
                  </a:lnTo>
                  <a:lnTo>
                    <a:pt x="4829175" y="57149"/>
                  </a:lnTo>
                  <a:close/>
                </a:path>
                <a:path w="7203440" h="171450">
                  <a:moveTo>
                    <a:pt x="5057775" y="57149"/>
                  </a:moveTo>
                  <a:lnTo>
                    <a:pt x="4886325" y="57149"/>
                  </a:lnTo>
                  <a:lnTo>
                    <a:pt x="4886325" y="114299"/>
                  </a:lnTo>
                  <a:lnTo>
                    <a:pt x="5057775" y="114299"/>
                  </a:lnTo>
                  <a:lnTo>
                    <a:pt x="5057775" y="57149"/>
                  </a:lnTo>
                  <a:close/>
                </a:path>
                <a:path w="7203440" h="171450">
                  <a:moveTo>
                    <a:pt x="5286375" y="57149"/>
                  </a:moveTo>
                  <a:lnTo>
                    <a:pt x="5114925" y="57149"/>
                  </a:lnTo>
                  <a:lnTo>
                    <a:pt x="5114925" y="114299"/>
                  </a:lnTo>
                  <a:lnTo>
                    <a:pt x="5286375" y="114299"/>
                  </a:lnTo>
                  <a:lnTo>
                    <a:pt x="5286375" y="57149"/>
                  </a:lnTo>
                  <a:close/>
                </a:path>
                <a:path w="7203440" h="171450">
                  <a:moveTo>
                    <a:pt x="5514975" y="57149"/>
                  </a:moveTo>
                  <a:lnTo>
                    <a:pt x="5343525" y="57149"/>
                  </a:lnTo>
                  <a:lnTo>
                    <a:pt x="5343525" y="114299"/>
                  </a:lnTo>
                  <a:lnTo>
                    <a:pt x="5514975" y="114299"/>
                  </a:lnTo>
                  <a:lnTo>
                    <a:pt x="5514975" y="57149"/>
                  </a:lnTo>
                  <a:close/>
                </a:path>
                <a:path w="7203440" h="171450">
                  <a:moveTo>
                    <a:pt x="5743575" y="57149"/>
                  </a:moveTo>
                  <a:lnTo>
                    <a:pt x="5572125" y="57149"/>
                  </a:lnTo>
                  <a:lnTo>
                    <a:pt x="5572125" y="114299"/>
                  </a:lnTo>
                  <a:lnTo>
                    <a:pt x="5743575" y="114299"/>
                  </a:lnTo>
                  <a:lnTo>
                    <a:pt x="5743575" y="57149"/>
                  </a:lnTo>
                  <a:close/>
                </a:path>
                <a:path w="7203440" h="171450">
                  <a:moveTo>
                    <a:pt x="5972175" y="57149"/>
                  </a:moveTo>
                  <a:lnTo>
                    <a:pt x="5800725" y="57149"/>
                  </a:lnTo>
                  <a:lnTo>
                    <a:pt x="5800725" y="114299"/>
                  </a:lnTo>
                  <a:lnTo>
                    <a:pt x="5972175" y="114299"/>
                  </a:lnTo>
                  <a:lnTo>
                    <a:pt x="5972175" y="57149"/>
                  </a:lnTo>
                  <a:close/>
                </a:path>
                <a:path w="7203440" h="171450">
                  <a:moveTo>
                    <a:pt x="6200775" y="57149"/>
                  </a:moveTo>
                  <a:lnTo>
                    <a:pt x="6029325" y="57149"/>
                  </a:lnTo>
                  <a:lnTo>
                    <a:pt x="6029325" y="114299"/>
                  </a:lnTo>
                  <a:lnTo>
                    <a:pt x="6200775" y="114299"/>
                  </a:lnTo>
                  <a:lnTo>
                    <a:pt x="6200775" y="57149"/>
                  </a:lnTo>
                  <a:close/>
                </a:path>
                <a:path w="7203440" h="171450">
                  <a:moveTo>
                    <a:pt x="6429375" y="57149"/>
                  </a:moveTo>
                  <a:lnTo>
                    <a:pt x="6257925" y="57149"/>
                  </a:lnTo>
                  <a:lnTo>
                    <a:pt x="6257925" y="114299"/>
                  </a:lnTo>
                  <a:lnTo>
                    <a:pt x="6429375" y="114299"/>
                  </a:lnTo>
                  <a:lnTo>
                    <a:pt x="6429375" y="57149"/>
                  </a:lnTo>
                  <a:close/>
                </a:path>
                <a:path w="7203440" h="171450">
                  <a:moveTo>
                    <a:pt x="6657975" y="57149"/>
                  </a:moveTo>
                  <a:lnTo>
                    <a:pt x="6486525" y="57149"/>
                  </a:lnTo>
                  <a:lnTo>
                    <a:pt x="6486525" y="114299"/>
                  </a:lnTo>
                  <a:lnTo>
                    <a:pt x="6657975" y="114299"/>
                  </a:lnTo>
                  <a:lnTo>
                    <a:pt x="6657975" y="57149"/>
                  </a:lnTo>
                  <a:close/>
                </a:path>
                <a:path w="7203440" h="171450">
                  <a:moveTo>
                    <a:pt x="6886575" y="57149"/>
                  </a:moveTo>
                  <a:lnTo>
                    <a:pt x="6715125" y="57149"/>
                  </a:lnTo>
                  <a:lnTo>
                    <a:pt x="6715125" y="114299"/>
                  </a:lnTo>
                  <a:lnTo>
                    <a:pt x="6886575" y="114299"/>
                  </a:lnTo>
                  <a:lnTo>
                    <a:pt x="6886575" y="57149"/>
                  </a:lnTo>
                  <a:close/>
                </a:path>
                <a:path w="7203440" h="171450">
                  <a:moveTo>
                    <a:pt x="7117207" y="0"/>
                  </a:moveTo>
                  <a:lnTo>
                    <a:pt x="7083827" y="6732"/>
                  </a:lnTo>
                  <a:lnTo>
                    <a:pt x="7056580" y="25098"/>
                  </a:lnTo>
                  <a:lnTo>
                    <a:pt x="7038214" y="52345"/>
                  </a:lnTo>
                  <a:lnTo>
                    <a:pt x="7031482" y="85724"/>
                  </a:lnTo>
                  <a:lnTo>
                    <a:pt x="7038214" y="119104"/>
                  </a:lnTo>
                  <a:lnTo>
                    <a:pt x="7056580" y="146351"/>
                  </a:lnTo>
                  <a:lnTo>
                    <a:pt x="7083827" y="164717"/>
                  </a:lnTo>
                  <a:lnTo>
                    <a:pt x="7117207" y="171449"/>
                  </a:lnTo>
                  <a:lnTo>
                    <a:pt x="7150586" y="164717"/>
                  </a:lnTo>
                  <a:lnTo>
                    <a:pt x="7177833" y="146351"/>
                  </a:lnTo>
                  <a:lnTo>
                    <a:pt x="7196199" y="119104"/>
                  </a:lnTo>
                  <a:lnTo>
                    <a:pt x="7197168" y="114299"/>
                  </a:lnTo>
                  <a:lnTo>
                    <a:pt x="7115175" y="114299"/>
                  </a:lnTo>
                  <a:lnTo>
                    <a:pt x="7115175" y="57149"/>
                  </a:lnTo>
                  <a:lnTo>
                    <a:pt x="7197168" y="57149"/>
                  </a:lnTo>
                  <a:lnTo>
                    <a:pt x="7196199" y="52345"/>
                  </a:lnTo>
                  <a:lnTo>
                    <a:pt x="7177833" y="25098"/>
                  </a:lnTo>
                  <a:lnTo>
                    <a:pt x="7150586" y="6732"/>
                  </a:lnTo>
                  <a:lnTo>
                    <a:pt x="7117207" y="0"/>
                  </a:lnTo>
                  <a:close/>
                </a:path>
                <a:path w="7203440" h="171450">
                  <a:moveTo>
                    <a:pt x="7037245" y="57149"/>
                  </a:moveTo>
                  <a:lnTo>
                    <a:pt x="6943725" y="57149"/>
                  </a:lnTo>
                  <a:lnTo>
                    <a:pt x="6943725" y="114299"/>
                  </a:lnTo>
                  <a:lnTo>
                    <a:pt x="7037245" y="114299"/>
                  </a:lnTo>
                  <a:lnTo>
                    <a:pt x="7031482" y="85724"/>
                  </a:lnTo>
                  <a:lnTo>
                    <a:pt x="7037245" y="57149"/>
                  </a:lnTo>
                  <a:close/>
                </a:path>
                <a:path w="7203440" h="171450">
                  <a:moveTo>
                    <a:pt x="7197168" y="57149"/>
                  </a:moveTo>
                  <a:lnTo>
                    <a:pt x="7115175" y="57149"/>
                  </a:lnTo>
                  <a:lnTo>
                    <a:pt x="7115175" y="114299"/>
                  </a:lnTo>
                  <a:lnTo>
                    <a:pt x="7197168" y="114299"/>
                  </a:lnTo>
                  <a:lnTo>
                    <a:pt x="7202932" y="85724"/>
                  </a:lnTo>
                  <a:lnTo>
                    <a:pt x="7197168" y="57149"/>
                  </a:lnTo>
                  <a:close/>
                </a:path>
              </a:pathLst>
            </a:custGeom>
            <a:solidFill>
              <a:srgbClr val="2A9D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6170675" y="5506211"/>
              <a:ext cx="2307590" cy="0"/>
            </a:xfrm>
            <a:custGeom>
              <a:avLst/>
              <a:gdLst/>
              <a:ahLst/>
              <a:cxnLst/>
              <a:rect l="l" t="t" r="r" b="b"/>
              <a:pathLst>
                <a:path w="2307590" h="0">
                  <a:moveTo>
                    <a:pt x="0" y="0"/>
                  </a:moveTo>
                  <a:lnTo>
                    <a:pt x="2307081" y="0"/>
                  </a:lnTo>
                </a:path>
              </a:pathLst>
            </a:custGeom>
            <a:ln w="57150">
              <a:solidFill>
                <a:srgbClr val="F4A16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4626863" y="4686300"/>
              <a:ext cx="1231900" cy="508000"/>
            </a:xfrm>
            <a:custGeom>
              <a:avLst/>
              <a:gdLst/>
              <a:ahLst/>
              <a:cxnLst/>
              <a:rect l="l" t="t" r="r" b="b"/>
              <a:pathLst>
                <a:path w="1231900" h="508000">
                  <a:moveTo>
                    <a:pt x="1146810" y="0"/>
                  </a:moveTo>
                  <a:lnTo>
                    <a:pt x="84582" y="0"/>
                  </a:lnTo>
                  <a:lnTo>
                    <a:pt x="51649" y="6643"/>
                  </a:lnTo>
                  <a:lnTo>
                    <a:pt x="24764" y="24764"/>
                  </a:lnTo>
                  <a:lnTo>
                    <a:pt x="6643" y="51649"/>
                  </a:lnTo>
                  <a:lnTo>
                    <a:pt x="0" y="84581"/>
                  </a:lnTo>
                  <a:lnTo>
                    <a:pt x="0" y="422910"/>
                  </a:lnTo>
                  <a:lnTo>
                    <a:pt x="6643" y="455842"/>
                  </a:lnTo>
                  <a:lnTo>
                    <a:pt x="24765" y="482727"/>
                  </a:lnTo>
                  <a:lnTo>
                    <a:pt x="51649" y="500848"/>
                  </a:lnTo>
                  <a:lnTo>
                    <a:pt x="84582" y="507492"/>
                  </a:lnTo>
                  <a:lnTo>
                    <a:pt x="1146810" y="507492"/>
                  </a:lnTo>
                  <a:lnTo>
                    <a:pt x="1179742" y="500848"/>
                  </a:lnTo>
                  <a:lnTo>
                    <a:pt x="1206627" y="482726"/>
                  </a:lnTo>
                  <a:lnTo>
                    <a:pt x="1224748" y="455842"/>
                  </a:lnTo>
                  <a:lnTo>
                    <a:pt x="1231391" y="422910"/>
                  </a:lnTo>
                  <a:lnTo>
                    <a:pt x="1231391" y="84581"/>
                  </a:lnTo>
                  <a:lnTo>
                    <a:pt x="1224748" y="51649"/>
                  </a:lnTo>
                  <a:lnTo>
                    <a:pt x="1206627" y="24764"/>
                  </a:lnTo>
                  <a:lnTo>
                    <a:pt x="1179742" y="6643"/>
                  </a:lnTo>
                  <a:lnTo>
                    <a:pt x="1146810" y="0"/>
                  </a:lnTo>
                  <a:close/>
                </a:path>
              </a:pathLst>
            </a:custGeom>
            <a:solidFill>
              <a:srgbClr val="2A9D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7016496" y="5295900"/>
              <a:ext cx="988060" cy="434340"/>
            </a:xfrm>
            <a:custGeom>
              <a:avLst/>
              <a:gdLst/>
              <a:ahLst/>
              <a:cxnLst/>
              <a:rect l="l" t="t" r="r" b="b"/>
              <a:pathLst>
                <a:path w="988059" h="434339">
                  <a:moveTo>
                    <a:pt x="915161" y="0"/>
                  </a:moveTo>
                  <a:lnTo>
                    <a:pt x="72389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90"/>
                  </a:lnTo>
                  <a:lnTo>
                    <a:pt x="0" y="361950"/>
                  </a:lnTo>
                  <a:lnTo>
                    <a:pt x="5685" y="390127"/>
                  </a:lnTo>
                  <a:lnTo>
                    <a:pt x="21193" y="413137"/>
                  </a:lnTo>
                  <a:lnTo>
                    <a:pt x="44201" y="428651"/>
                  </a:lnTo>
                  <a:lnTo>
                    <a:pt x="72389" y="434340"/>
                  </a:lnTo>
                  <a:lnTo>
                    <a:pt x="915161" y="434340"/>
                  </a:lnTo>
                  <a:lnTo>
                    <a:pt x="943350" y="428651"/>
                  </a:lnTo>
                  <a:lnTo>
                    <a:pt x="966358" y="413137"/>
                  </a:lnTo>
                  <a:lnTo>
                    <a:pt x="981866" y="390127"/>
                  </a:lnTo>
                  <a:lnTo>
                    <a:pt x="987551" y="361950"/>
                  </a:lnTo>
                  <a:lnTo>
                    <a:pt x="987551" y="72390"/>
                  </a:lnTo>
                  <a:lnTo>
                    <a:pt x="981866" y="44201"/>
                  </a:lnTo>
                  <a:lnTo>
                    <a:pt x="966358" y="21193"/>
                  </a:lnTo>
                  <a:lnTo>
                    <a:pt x="943350" y="5685"/>
                  </a:lnTo>
                  <a:lnTo>
                    <a:pt x="915161" y="0"/>
                  </a:lnTo>
                  <a:close/>
                </a:path>
              </a:pathLst>
            </a:custGeom>
            <a:solidFill>
              <a:srgbClr val="F4A16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7823454" y="5909259"/>
            <a:ext cx="129794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0" b="1">
                <a:solidFill>
                  <a:srgbClr val="2A9D8F"/>
                </a:solidFill>
                <a:latin typeface="Microsoft JhengHei"/>
                <a:cs typeface="Microsoft JhengHei"/>
              </a:rPr>
              <a:t>證書有效日</a:t>
            </a:r>
            <a:endParaRPr sz="2000">
              <a:latin typeface="Microsoft JhengHei"/>
              <a:cs typeface="Microsoft JhengHei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5963158" y="5909259"/>
            <a:ext cx="78930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20" b="1">
                <a:solidFill>
                  <a:srgbClr val="F4A160"/>
                </a:solidFill>
                <a:latin typeface="Microsoft JhengHei"/>
                <a:cs typeface="Microsoft JhengHei"/>
              </a:rPr>
              <a:t>更新日</a:t>
            </a:r>
            <a:endParaRPr sz="2000">
              <a:latin typeface="Microsoft JhengHei"/>
              <a:cs typeface="Microsoft JhengHei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7167498" y="5342026"/>
            <a:ext cx="68580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0" b="1">
                <a:solidFill>
                  <a:srgbClr val="FFFFFF"/>
                </a:solidFill>
                <a:latin typeface="Microsoft JhengHei"/>
                <a:cs typeface="Microsoft JhengHei"/>
              </a:rPr>
              <a:t>6</a:t>
            </a:r>
            <a:r>
              <a:rPr dirty="0" sz="2000" spc="-25" b="1">
                <a:solidFill>
                  <a:srgbClr val="FFFFFF"/>
                </a:solidFill>
                <a:latin typeface="Microsoft JhengHei"/>
                <a:cs typeface="Microsoft JhengHei"/>
              </a:rPr>
              <a:t>個月</a:t>
            </a:r>
            <a:endParaRPr sz="2000">
              <a:latin typeface="Microsoft JhengHei"/>
              <a:cs typeface="Microsoft JhengHei"/>
            </a:endParaRPr>
          </a:p>
        </p:txBody>
      </p:sp>
      <p:grpSp>
        <p:nvGrpSpPr>
          <p:cNvPr id="23" name="object 23" descr=""/>
          <p:cNvGrpSpPr/>
          <p:nvPr/>
        </p:nvGrpSpPr>
        <p:grpSpPr>
          <a:xfrm>
            <a:off x="8862059" y="5306567"/>
            <a:ext cx="673735" cy="424180"/>
            <a:chOff x="8862059" y="5306567"/>
            <a:chExt cx="673735" cy="424180"/>
          </a:xfrm>
        </p:grpSpPr>
        <p:sp>
          <p:nvSpPr>
            <p:cNvPr id="24" name="object 24" descr=""/>
            <p:cNvSpPr/>
            <p:nvPr/>
          </p:nvSpPr>
          <p:spPr>
            <a:xfrm>
              <a:off x="8862059" y="5506211"/>
              <a:ext cx="673735" cy="0"/>
            </a:xfrm>
            <a:custGeom>
              <a:avLst/>
              <a:gdLst/>
              <a:ahLst/>
              <a:cxnLst/>
              <a:rect l="l" t="t" r="r" b="b"/>
              <a:pathLst>
                <a:path w="673734" h="0">
                  <a:moveTo>
                    <a:pt x="0" y="0"/>
                  </a:moveTo>
                  <a:lnTo>
                    <a:pt x="673481" y="0"/>
                  </a:lnTo>
                </a:path>
              </a:pathLst>
            </a:custGeom>
            <a:ln w="57150">
              <a:solidFill>
                <a:srgbClr val="E76E51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9035795" y="5306567"/>
              <a:ext cx="386080" cy="424180"/>
            </a:xfrm>
            <a:custGeom>
              <a:avLst/>
              <a:gdLst/>
              <a:ahLst/>
              <a:cxnLst/>
              <a:rect l="l" t="t" r="r" b="b"/>
              <a:pathLst>
                <a:path w="386079" h="424179">
                  <a:moveTo>
                    <a:pt x="321309" y="0"/>
                  </a:moveTo>
                  <a:lnTo>
                    <a:pt x="64261" y="0"/>
                  </a:lnTo>
                  <a:lnTo>
                    <a:pt x="39272" y="5058"/>
                  </a:lnTo>
                  <a:lnTo>
                    <a:pt x="18843" y="18843"/>
                  </a:lnTo>
                  <a:lnTo>
                    <a:pt x="5058" y="39272"/>
                  </a:lnTo>
                  <a:lnTo>
                    <a:pt x="0" y="64261"/>
                  </a:lnTo>
                  <a:lnTo>
                    <a:pt x="0" y="359409"/>
                  </a:lnTo>
                  <a:lnTo>
                    <a:pt x="5058" y="384420"/>
                  </a:lnTo>
                  <a:lnTo>
                    <a:pt x="18843" y="404847"/>
                  </a:lnTo>
                  <a:lnTo>
                    <a:pt x="39272" y="418620"/>
                  </a:lnTo>
                  <a:lnTo>
                    <a:pt x="64261" y="423671"/>
                  </a:lnTo>
                  <a:lnTo>
                    <a:pt x="321309" y="423671"/>
                  </a:lnTo>
                  <a:lnTo>
                    <a:pt x="346299" y="418620"/>
                  </a:lnTo>
                  <a:lnTo>
                    <a:pt x="366728" y="404847"/>
                  </a:lnTo>
                  <a:lnTo>
                    <a:pt x="380513" y="384420"/>
                  </a:lnTo>
                  <a:lnTo>
                    <a:pt x="385572" y="359409"/>
                  </a:lnTo>
                  <a:lnTo>
                    <a:pt x="385572" y="64261"/>
                  </a:lnTo>
                  <a:lnTo>
                    <a:pt x="380513" y="39272"/>
                  </a:lnTo>
                  <a:lnTo>
                    <a:pt x="366728" y="18843"/>
                  </a:lnTo>
                  <a:lnTo>
                    <a:pt x="346299" y="5058"/>
                  </a:lnTo>
                  <a:lnTo>
                    <a:pt x="321309" y="0"/>
                  </a:lnTo>
                  <a:close/>
                </a:path>
              </a:pathLst>
            </a:custGeom>
            <a:solidFill>
              <a:srgbClr val="E76E51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9136760" y="5342635"/>
            <a:ext cx="184150" cy="346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25" b="1">
                <a:solidFill>
                  <a:srgbClr val="FFFFFF"/>
                </a:solidFill>
                <a:latin typeface="Microsoft JhengHei"/>
                <a:cs typeface="Microsoft JhengHei"/>
              </a:rPr>
              <a:t>90</a:t>
            </a:r>
            <a:endParaRPr sz="1050">
              <a:latin typeface="Microsoft JhengHei"/>
              <a:cs typeface="Microsoft JhengHei"/>
            </a:endParaRPr>
          </a:p>
          <a:p>
            <a:pPr marL="24765">
              <a:lnSpc>
                <a:spcPct val="100000"/>
              </a:lnSpc>
            </a:pPr>
            <a:r>
              <a:rPr dirty="0" sz="1050" spc="-50" b="1">
                <a:solidFill>
                  <a:srgbClr val="FFFFFF"/>
                </a:solidFill>
                <a:latin typeface="Microsoft JhengHei"/>
                <a:cs typeface="Microsoft JhengHei"/>
              </a:rPr>
              <a:t>日</a:t>
            </a:r>
            <a:endParaRPr sz="1050">
              <a:latin typeface="Microsoft JhengHei"/>
              <a:cs typeface="Microsoft JhengHei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100584" y="2284476"/>
            <a:ext cx="11733530" cy="591820"/>
          </a:xfrm>
          <a:custGeom>
            <a:avLst/>
            <a:gdLst/>
            <a:ahLst/>
            <a:cxnLst/>
            <a:rect l="l" t="t" r="r" b="b"/>
            <a:pathLst>
              <a:path w="11733530" h="591819">
                <a:moveTo>
                  <a:pt x="11634724" y="0"/>
                </a:moveTo>
                <a:lnTo>
                  <a:pt x="98552" y="0"/>
                </a:lnTo>
                <a:lnTo>
                  <a:pt x="60189" y="7737"/>
                </a:lnTo>
                <a:lnTo>
                  <a:pt x="28863" y="28844"/>
                </a:lnTo>
                <a:lnTo>
                  <a:pt x="7744" y="60168"/>
                </a:lnTo>
                <a:lnTo>
                  <a:pt x="0" y="98551"/>
                </a:lnTo>
                <a:lnTo>
                  <a:pt x="0" y="492760"/>
                </a:lnTo>
                <a:lnTo>
                  <a:pt x="7744" y="531143"/>
                </a:lnTo>
                <a:lnTo>
                  <a:pt x="28863" y="562467"/>
                </a:lnTo>
                <a:lnTo>
                  <a:pt x="60189" y="583574"/>
                </a:lnTo>
                <a:lnTo>
                  <a:pt x="98552" y="591312"/>
                </a:lnTo>
                <a:lnTo>
                  <a:pt x="11634724" y="591312"/>
                </a:lnTo>
                <a:lnTo>
                  <a:pt x="11673107" y="583574"/>
                </a:lnTo>
                <a:lnTo>
                  <a:pt x="11704431" y="562467"/>
                </a:lnTo>
                <a:lnTo>
                  <a:pt x="11725538" y="531143"/>
                </a:lnTo>
                <a:lnTo>
                  <a:pt x="11733276" y="492760"/>
                </a:lnTo>
                <a:lnTo>
                  <a:pt x="11733276" y="98551"/>
                </a:lnTo>
                <a:lnTo>
                  <a:pt x="11725538" y="60168"/>
                </a:lnTo>
                <a:lnTo>
                  <a:pt x="11704431" y="28844"/>
                </a:lnTo>
                <a:lnTo>
                  <a:pt x="11673107" y="7737"/>
                </a:lnTo>
                <a:lnTo>
                  <a:pt x="11634724" y="0"/>
                </a:lnTo>
                <a:close/>
              </a:path>
            </a:pathLst>
          </a:custGeom>
          <a:solidFill>
            <a:srgbClr val="2A9D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 txBox="1"/>
          <p:nvPr/>
        </p:nvSpPr>
        <p:spPr>
          <a:xfrm>
            <a:off x="179933" y="1393926"/>
            <a:ext cx="11385550" cy="37617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753110" marR="6809740" indent="-26670">
              <a:lnSpc>
                <a:spcPct val="144200"/>
              </a:lnSpc>
              <a:spcBef>
                <a:spcPts val="95"/>
              </a:spcBef>
              <a:tabLst>
                <a:tab pos="3547745" algn="l"/>
              </a:tabLst>
            </a:pPr>
            <a:r>
              <a:rPr dirty="0" sz="3200" b="1">
                <a:solidFill>
                  <a:srgbClr val="FFFFFF"/>
                </a:solidFill>
                <a:latin typeface="Microsoft JhengHei"/>
                <a:cs typeface="Microsoft JhengHei"/>
              </a:rPr>
              <a:t>證書有效</a:t>
            </a:r>
            <a:r>
              <a:rPr dirty="0" sz="3200" spc="-50" b="1">
                <a:solidFill>
                  <a:srgbClr val="FFFFFF"/>
                </a:solidFill>
                <a:latin typeface="Microsoft JhengHei"/>
                <a:cs typeface="Microsoft JhengHei"/>
              </a:rPr>
              <a:t>期</a:t>
            </a:r>
            <a:r>
              <a:rPr dirty="0" sz="3200" b="1">
                <a:solidFill>
                  <a:srgbClr val="FFFFFF"/>
                </a:solidFill>
                <a:latin typeface="Microsoft JhengHei"/>
                <a:cs typeface="Microsoft JhengHei"/>
              </a:rPr>
              <a:t>	</a:t>
            </a:r>
            <a:r>
              <a:rPr dirty="0" sz="3200" spc="-30" b="1">
                <a:solidFill>
                  <a:srgbClr val="2A9D8F"/>
                </a:solidFill>
                <a:latin typeface="Microsoft JhengHei"/>
                <a:cs typeface="Microsoft JhengHei"/>
              </a:rPr>
              <a:t>3</a:t>
            </a:r>
            <a:r>
              <a:rPr dirty="0" sz="3200" spc="-50" b="1">
                <a:solidFill>
                  <a:srgbClr val="2A9D8F"/>
                </a:solidFill>
                <a:latin typeface="Microsoft JhengHei"/>
                <a:cs typeface="Microsoft JhengHei"/>
              </a:rPr>
              <a:t>年</a:t>
            </a:r>
            <a:r>
              <a:rPr dirty="0" sz="3200" b="1">
                <a:solidFill>
                  <a:srgbClr val="FFFFFF"/>
                </a:solidFill>
                <a:latin typeface="Microsoft JhengHei"/>
                <a:cs typeface="Microsoft JhengHei"/>
              </a:rPr>
              <a:t>繼續教</a:t>
            </a:r>
            <a:r>
              <a:rPr dirty="0" sz="3200" spc="780" b="1">
                <a:solidFill>
                  <a:srgbClr val="FFFFFF"/>
                </a:solidFill>
                <a:latin typeface="Microsoft JhengHei"/>
                <a:cs typeface="Microsoft JhengHei"/>
              </a:rPr>
              <a:t>育</a:t>
            </a:r>
            <a:r>
              <a:rPr dirty="0" sz="3200" b="1">
                <a:solidFill>
                  <a:srgbClr val="FFFFFF"/>
                </a:solidFill>
                <a:latin typeface="Microsoft JhengHei"/>
                <a:cs typeface="Microsoft JhengHei"/>
              </a:rPr>
              <a:t>&amp;</a:t>
            </a:r>
            <a:r>
              <a:rPr dirty="0" sz="3200" spc="-15" b="1">
                <a:solidFill>
                  <a:srgbClr val="FFFFFF"/>
                </a:solidFill>
                <a:latin typeface="Microsoft JhengHei"/>
                <a:cs typeface="Microsoft JhengHei"/>
              </a:rPr>
              <a:t> </a:t>
            </a:r>
            <a:r>
              <a:rPr dirty="0" sz="3200" b="1">
                <a:solidFill>
                  <a:srgbClr val="FFFFFF"/>
                </a:solidFill>
                <a:latin typeface="Microsoft JhengHei"/>
                <a:cs typeface="Microsoft JhengHei"/>
              </a:rPr>
              <a:t>證書更</a:t>
            </a:r>
            <a:r>
              <a:rPr dirty="0" sz="3200" spc="-50" b="1">
                <a:solidFill>
                  <a:srgbClr val="FFFFFF"/>
                </a:solidFill>
                <a:latin typeface="Microsoft JhengHei"/>
                <a:cs typeface="Microsoft JhengHei"/>
              </a:rPr>
              <a:t>新</a:t>
            </a:r>
            <a:endParaRPr sz="32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spcBef>
                <a:spcPts val="905"/>
              </a:spcBef>
              <a:buFont typeface="Wingdings"/>
              <a:buChar char=""/>
              <a:tabLst>
                <a:tab pos="354965" algn="l"/>
              </a:tabLst>
            </a:pPr>
            <a:r>
              <a:rPr dirty="0" sz="2000" spc="-10">
                <a:latin typeface="Microsoft JhengHei"/>
                <a:cs typeface="Microsoft JhengHei"/>
              </a:rPr>
              <a:t>有效期間</a:t>
            </a:r>
            <a:r>
              <a:rPr dirty="0" sz="2000">
                <a:latin typeface="Microsoft JhengHei"/>
                <a:cs typeface="Microsoft JhengHei"/>
              </a:rPr>
              <a:t>(3</a:t>
            </a:r>
            <a:r>
              <a:rPr dirty="0" sz="2000" spc="-15">
                <a:latin typeface="Microsoft JhengHei"/>
                <a:cs typeface="Microsoft JhengHei"/>
              </a:rPr>
              <a:t>年)應完成</a:t>
            </a:r>
            <a:r>
              <a:rPr dirty="0" sz="2400" spc="-10" b="1">
                <a:solidFill>
                  <a:srgbClr val="E76E51"/>
                </a:solidFill>
                <a:latin typeface="Microsoft JhengHei"/>
                <a:cs typeface="Microsoft JhengHei"/>
              </a:rPr>
              <a:t>繼續教育15</a:t>
            </a:r>
            <a:r>
              <a:rPr dirty="0" sz="2400" spc="-5" b="1">
                <a:solidFill>
                  <a:srgbClr val="E76E51"/>
                </a:solidFill>
                <a:latin typeface="Microsoft JhengHei"/>
                <a:cs typeface="Microsoft JhengHei"/>
              </a:rPr>
              <a:t>小時</a:t>
            </a:r>
            <a:r>
              <a:rPr dirty="0" sz="2000" spc="-25">
                <a:latin typeface="Microsoft JhengHei"/>
                <a:cs typeface="Microsoft JhengHei"/>
              </a:rPr>
              <a:t>以上。</a:t>
            </a:r>
            <a:endParaRPr sz="2000">
              <a:latin typeface="Microsoft JhengHei"/>
              <a:cs typeface="Microsoft JhengHei"/>
            </a:endParaRPr>
          </a:p>
          <a:p>
            <a:pPr marL="355600" marR="226060" indent="-342900">
              <a:lnSpc>
                <a:spcPct val="100000"/>
              </a:lnSpc>
              <a:buFont typeface="Wingdings"/>
              <a:buChar char=""/>
              <a:tabLst>
                <a:tab pos="355600" algn="l"/>
                <a:tab pos="3742054" algn="l"/>
              </a:tabLst>
            </a:pPr>
            <a:r>
              <a:rPr dirty="0" sz="2000">
                <a:latin typeface="Microsoft JhengHei"/>
                <a:cs typeface="Microsoft JhengHei"/>
              </a:rPr>
              <a:t>證書屆滿</a:t>
            </a:r>
            <a:r>
              <a:rPr dirty="0" sz="2400" b="1">
                <a:solidFill>
                  <a:srgbClr val="E76E51"/>
                </a:solidFill>
                <a:latin typeface="Microsoft JhengHei"/>
                <a:cs typeface="Microsoft JhengHei"/>
              </a:rPr>
              <a:t>前</a:t>
            </a:r>
            <a:r>
              <a:rPr dirty="0" sz="2400" spc="-10" b="1">
                <a:solidFill>
                  <a:srgbClr val="E76E51"/>
                </a:solidFill>
                <a:latin typeface="Microsoft JhengHei"/>
                <a:cs typeface="Microsoft JhengHei"/>
              </a:rPr>
              <a:t>6</a:t>
            </a:r>
            <a:r>
              <a:rPr dirty="0" sz="2400" b="1">
                <a:solidFill>
                  <a:srgbClr val="E76E51"/>
                </a:solidFill>
                <a:latin typeface="Microsoft JhengHei"/>
                <a:cs typeface="Microsoft JhengHei"/>
              </a:rPr>
              <a:t>個</a:t>
            </a:r>
            <a:r>
              <a:rPr dirty="0" sz="2400" spc="-10" b="1">
                <a:solidFill>
                  <a:srgbClr val="E76E51"/>
                </a:solidFill>
                <a:latin typeface="Microsoft JhengHei"/>
                <a:cs typeface="Microsoft JhengHei"/>
              </a:rPr>
              <a:t>月</a:t>
            </a:r>
            <a:r>
              <a:rPr dirty="0" sz="2000">
                <a:latin typeface="Microsoft JhengHei"/>
                <a:cs typeface="Microsoft JhengHei"/>
              </a:rPr>
              <a:t>，可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填</a:t>
            </a:r>
            <a:r>
              <a:rPr dirty="0" u="sng" sz="2000" spc="-50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具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	</a:t>
            </a:r>
            <a:r>
              <a:rPr dirty="0" u="sng" sz="2000" spc="-15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請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書</a:t>
            </a:r>
            <a:r>
              <a:rPr dirty="0" sz="2000">
                <a:latin typeface="Microsoft JhengHei"/>
                <a:cs typeface="Microsoft JhengHei"/>
              </a:rPr>
              <a:t>、</a:t>
            </a:r>
            <a:r>
              <a:rPr dirty="0" u="sng" sz="2000" spc="-15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原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核發</a:t>
            </a:r>
            <a:r>
              <a:rPr dirty="0" u="sng" sz="2000" spc="-15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合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格證</a:t>
            </a:r>
            <a:r>
              <a:rPr dirty="0" u="sng" sz="2000" spc="-15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書</a:t>
            </a:r>
            <a:r>
              <a:rPr dirty="0" sz="2000">
                <a:latin typeface="Microsoft JhengHei"/>
                <a:cs typeface="Microsoft JhengHei"/>
              </a:rPr>
              <a:t>，及</a:t>
            </a:r>
            <a:r>
              <a:rPr dirty="0" u="sng" sz="2000" spc="-10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繼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續教</a:t>
            </a:r>
            <a:r>
              <a:rPr dirty="0" u="sng" sz="2000" spc="-15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育</a:t>
            </a:r>
            <a:r>
              <a:rPr dirty="0" u="sng" sz="2000" spc="-20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15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小時</a:t>
            </a:r>
            <a:r>
              <a:rPr dirty="0" u="sng" sz="2000" spc="-15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證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明文</a:t>
            </a:r>
            <a:r>
              <a:rPr dirty="0" u="sng" sz="2000" spc="-10">
                <a:uFill>
                  <a:solidFill>
                    <a:srgbClr val="000000"/>
                  </a:solidFill>
                </a:uFill>
                <a:latin typeface="Microsoft JhengHei"/>
                <a:cs typeface="Microsoft JhengHei"/>
              </a:rPr>
              <a:t>件</a:t>
            </a:r>
            <a:r>
              <a:rPr dirty="0" sz="2000">
                <a:latin typeface="Microsoft JhengHei"/>
                <a:cs typeface="Microsoft JhengHei"/>
              </a:rPr>
              <a:t>，向</a:t>
            </a:r>
            <a:r>
              <a:rPr dirty="0" sz="2000" spc="-15">
                <a:latin typeface="Microsoft JhengHei"/>
                <a:cs typeface="Microsoft JhengHei"/>
              </a:rPr>
              <a:t>認</a:t>
            </a:r>
            <a:r>
              <a:rPr dirty="0" sz="2000">
                <a:latin typeface="Microsoft JhengHei"/>
                <a:cs typeface="Microsoft JhengHei"/>
              </a:rPr>
              <a:t>證機</a:t>
            </a:r>
            <a:r>
              <a:rPr dirty="0" sz="2000" spc="-50">
                <a:latin typeface="Microsoft JhengHei"/>
                <a:cs typeface="Microsoft JhengHei"/>
              </a:rPr>
              <a:t>構</a:t>
            </a:r>
            <a:r>
              <a:rPr dirty="0" sz="2000">
                <a:latin typeface="Microsoft JhengHei"/>
                <a:cs typeface="Microsoft JhengHei"/>
              </a:rPr>
              <a:t>請</a:t>
            </a:r>
            <a:r>
              <a:rPr dirty="0" sz="2400" b="1">
                <a:solidFill>
                  <a:srgbClr val="E76E51"/>
                </a:solidFill>
                <a:latin typeface="Microsoft JhengHei"/>
                <a:cs typeface="Microsoft JhengHei"/>
              </a:rPr>
              <a:t>更新</a:t>
            </a:r>
            <a:r>
              <a:rPr dirty="0" sz="2000">
                <a:latin typeface="Microsoft JhengHei"/>
                <a:cs typeface="Microsoft JhengHei"/>
              </a:rPr>
              <a:t>證書</a:t>
            </a:r>
            <a:r>
              <a:rPr dirty="0" sz="2000" spc="-50">
                <a:latin typeface="Microsoft JhengHei"/>
                <a:cs typeface="Microsoft JhengHei"/>
              </a:rPr>
              <a:t>。</a:t>
            </a:r>
            <a:endParaRPr sz="2000">
              <a:latin typeface="Microsoft JhengHei"/>
              <a:cs typeface="Microsoft JhengHei"/>
            </a:endParaRPr>
          </a:p>
          <a:p>
            <a:pPr marL="355600" marR="5080" indent="-342900">
              <a:lnSpc>
                <a:spcPct val="100000"/>
              </a:lnSpc>
              <a:spcBef>
                <a:spcPts val="15"/>
              </a:spcBef>
              <a:buFont typeface="Wingdings"/>
              <a:buChar char=""/>
              <a:tabLst>
                <a:tab pos="355600" algn="l"/>
                <a:tab pos="2947670" algn="l"/>
              </a:tabLst>
            </a:pPr>
            <a:r>
              <a:rPr dirty="0" sz="2000" b="1">
                <a:solidFill>
                  <a:srgbClr val="767070"/>
                </a:solidFill>
                <a:latin typeface="Microsoft JhengHei"/>
                <a:cs typeface="Microsoft JhengHei"/>
              </a:rPr>
              <a:t>逾有效期</a:t>
            </a:r>
            <a:r>
              <a:rPr dirty="0" sz="2000" spc="-10" b="1">
                <a:solidFill>
                  <a:srgbClr val="767070"/>
                </a:solidFill>
                <a:latin typeface="Microsoft JhengHei"/>
                <a:cs typeface="Microsoft JhengHei"/>
              </a:rPr>
              <a:t>90</a:t>
            </a:r>
            <a:r>
              <a:rPr dirty="0" sz="2000" b="1">
                <a:solidFill>
                  <a:srgbClr val="767070"/>
                </a:solidFill>
                <a:latin typeface="Microsoft JhengHei"/>
                <a:cs typeface="Microsoft JhengHei"/>
              </a:rPr>
              <a:t>日</a:t>
            </a:r>
            <a:r>
              <a:rPr dirty="0" sz="2000">
                <a:latin typeface="Microsoft JhengHei"/>
                <a:cs typeface="Microsoft JhengHei"/>
              </a:rPr>
              <a:t>，仍</a:t>
            </a:r>
            <a:r>
              <a:rPr dirty="0" sz="2000" spc="-50">
                <a:latin typeface="Microsoft JhengHei"/>
                <a:cs typeface="Microsoft JhengHei"/>
              </a:rPr>
              <a:t>未</a:t>
            </a:r>
            <a:r>
              <a:rPr dirty="0" sz="2000">
                <a:latin typeface="Microsoft JhengHei"/>
                <a:cs typeface="Microsoft JhengHei"/>
              </a:rPr>
              <a:t>	請</a:t>
            </a:r>
            <a:r>
              <a:rPr dirty="0" sz="2000" spc="-15">
                <a:latin typeface="Microsoft JhengHei"/>
                <a:cs typeface="Microsoft JhengHei"/>
              </a:rPr>
              <a:t>更</a:t>
            </a:r>
            <a:r>
              <a:rPr dirty="0" sz="2000">
                <a:latin typeface="Microsoft JhengHei"/>
                <a:cs typeface="Microsoft JhengHei"/>
              </a:rPr>
              <a:t>新或</a:t>
            </a:r>
            <a:r>
              <a:rPr dirty="0" sz="2000" spc="-15">
                <a:latin typeface="Microsoft JhengHei"/>
                <a:cs typeface="Microsoft JhengHei"/>
              </a:rPr>
              <a:t>未</a:t>
            </a:r>
            <a:r>
              <a:rPr dirty="0" sz="2000">
                <a:latin typeface="Microsoft JhengHei"/>
                <a:cs typeface="Microsoft JhengHei"/>
              </a:rPr>
              <a:t>完成</a:t>
            </a:r>
            <a:r>
              <a:rPr dirty="0" sz="2000" spc="-15">
                <a:latin typeface="Microsoft JhengHei"/>
                <a:cs typeface="Microsoft JhengHei"/>
              </a:rPr>
              <a:t>繼</a:t>
            </a:r>
            <a:r>
              <a:rPr dirty="0" sz="2000">
                <a:latin typeface="Microsoft JhengHei"/>
                <a:cs typeface="Microsoft JhengHei"/>
              </a:rPr>
              <a:t>續教</a:t>
            </a:r>
            <a:r>
              <a:rPr dirty="0" sz="2000" spc="-10">
                <a:latin typeface="Microsoft JhengHei"/>
                <a:cs typeface="Microsoft JhengHei"/>
              </a:rPr>
              <a:t>育</a:t>
            </a:r>
            <a:r>
              <a:rPr dirty="0" sz="2000" spc="-20">
                <a:latin typeface="Microsoft JhengHei"/>
                <a:cs typeface="Microsoft JhengHei"/>
              </a:rPr>
              <a:t>15</a:t>
            </a:r>
            <a:r>
              <a:rPr dirty="0" sz="2000">
                <a:latin typeface="Microsoft JhengHei"/>
                <a:cs typeface="Microsoft JhengHei"/>
              </a:rPr>
              <a:t>小</a:t>
            </a:r>
            <a:r>
              <a:rPr dirty="0" sz="2000" spc="-15">
                <a:latin typeface="Microsoft JhengHei"/>
                <a:cs typeface="Microsoft JhengHei"/>
              </a:rPr>
              <a:t>時</a:t>
            </a:r>
            <a:r>
              <a:rPr dirty="0" sz="2000">
                <a:latin typeface="Microsoft JhengHei"/>
                <a:cs typeface="Microsoft JhengHei"/>
              </a:rPr>
              <a:t>者，</a:t>
            </a:r>
            <a:r>
              <a:rPr dirty="0" sz="2000" spc="-10">
                <a:latin typeface="Microsoft JhengHei"/>
                <a:cs typeface="Microsoft JhengHei"/>
              </a:rPr>
              <a:t>應</a:t>
            </a:r>
            <a:r>
              <a:rPr dirty="0" sz="2000" b="1">
                <a:solidFill>
                  <a:srgbClr val="767070"/>
                </a:solidFill>
                <a:latin typeface="Microsoft JhengHei"/>
                <a:cs typeface="Microsoft JhengHei"/>
              </a:rPr>
              <a:t>重新</a:t>
            </a:r>
            <a:r>
              <a:rPr dirty="0" sz="2000" spc="-15" b="1">
                <a:solidFill>
                  <a:srgbClr val="767070"/>
                </a:solidFill>
                <a:latin typeface="Microsoft JhengHei"/>
                <a:cs typeface="Microsoft JhengHei"/>
              </a:rPr>
              <a:t>經</a:t>
            </a:r>
            <a:r>
              <a:rPr dirty="0" sz="2000" b="1">
                <a:solidFill>
                  <a:srgbClr val="767070"/>
                </a:solidFill>
                <a:latin typeface="Microsoft JhengHei"/>
                <a:cs typeface="Microsoft JhengHei"/>
              </a:rPr>
              <a:t>認證</a:t>
            </a:r>
            <a:r>
              <a:rPr dirty="0" sz="2000" spc="-15" b="1">
                <a:solidFill>
                  <a:srgbClr val="767070"/>
                </a:solidFill>
                <a:latin typeface="Microsoft JhengHei"/>
                <a:cs typeface="Microsoft JhengHei"/>
              </a:rPr>
              <a:t>機</a:t>
            </a:r>
            <a:r>
              <a:rPr dirty="0" sz="2000" b="1">
                <a:solidFill>
                  <a:srgbClr val="767070"/>
                </a:solidFill>
                <a:latin typeface="Microsoft JhengHei"/>
                <a:cs typeface="Microsoft JhengHei"/>
              </a:rPr>
              <a:t>構能</a:t>
            </a:r>
            <a:r>
              <a:rPr dirty="0" sz="2000" spc="-15" b="1">
                <a:solidFill>
                  <a:srgbClr val="767070"/>
                </a:solidFill>
                <a:latin typeface="Microsoft JhengHei"/>
                <a:cs typeface="Microsoft JhengHei"/>
              </a:rPr>
              <a:t>力</a:t>
            </a:r>
            <a:r>
              <a:rPr dirty="0" sz="2000" b="1">
                <a:solidFill>
                  <a:srgbClr val="767070"/>
                </a:solidFill>
                <a:latin typeface="Microsoft JhengHei"/>
                <a:cs typeface="Microsoft JhengHei"/>
              </a:rPr>
              <a:t>檢定</a:t>
            </a:r>
            <a:r>
              <a:rPr dirty="0" sz="2000" spc="-15" b="1">
                <a:solidFill>
                  <a:srgbClr val="767070"/>
                </a:solidFill>
                <a:latin typeface="Microsoft JhengHei"/>
                <a:cs typeface="Microsoft JhengHei"/>
              </a:rPr>
              <a:t>測</a:t>
            </a:r>
            <a:r>
              <a:rPr dirty="0" sz="2000" b="1">
                <a:solidFill>
                  <a:srgbClr val="767070"/>
                </a:solidFill>
                <a:latin typeface="Microsoft JhengHei"/>
                <a:cs typeface="Microsoft JhengHei"/>
              </a:rPr>
              <a:t>驗合</a:t>
            </a:r>
            <a:r>
              <a:rPr dirty="0" sz="2000" spc="-10" b="1">
                <a:solidFill>
                  <a:srgbClr val="767070"/>
                </a:solidFill>
                <a:latin typeface="Microsoft JhengHei"/>
                <a:cs typeface="Microsoft JhengHei"/>
              </a:rPr>
              <a:t>格</a:t>
            </a:r>
            <a:r>
              <a:rPr dirty="0" sz="2000" spc="-50">
                <a:latin typeface="Microsoft JhengHei"/>
                <a:cs typeface="Microsoft JhengHei"/>
              </a:rPr>
              <a:t>，</a:t>
            </a:r>
            <a:r>
              <a:rPr dirty="0" sz="2000">
                <a:latin typeface="Microsoft JhengHei"/>
                <a:cs typeface="Microsoft JhengHei"/>
              </a:rPr>
              <a:t>始得依辦法第</a:t>
            </a:r>
            <a:r>
              <a:rPr dirty="0" sz="2000" spc="-20">
                <a:latin typeface="Microsoft JhengHei"/>
                <a:cs typeface="Microsoft JhengHei"/>
              </a:rPr>
              <a:t>5</a:t>
            </a:r>
            <a:r>
              <a:rPr dirty="0" sz="2000">
                <a:latin typeface="Microsoft JhengHei"/>
                <a:cs typeface="Microsoft JhengHei"/>
              </a:rPr>
              <a:t>條第</a:t>
            </a:r>
            <a:r>
              <a:rPr dirty="0" sz="2000" spc="-20">
                <a:latin typeface="Microsoft JhengHei"/>
                <a:cs typeface="Microsoft JhengHei"/>
              </a:rPr>
              <a:t>1</a:t>
            </a:r>
            <a:r>
              <a:rPr dirty="0" sz="2000" spc="-1000">
                <a:latin typeface="Microsoft JhengHei"/>
                <a:cs typeface="Microsoft JhengHei"/>
              </a:rPr>
              <a:t>項</a:t>
            </a:r>
            <a:r>
              <a:rPr dirty="0" sz="2000" spc="-1015">
                <a:latin typeface="Microsoft JhengHei"/>
                <a:cs typeface="Microsoft JhengHei"/>
              </a:rPr>
              <a:t></a:t>
            </a:r>
            <a:r>
              <a:rPr dirty="0" sz="2000">
                <a:latin typeface="Microsoft JhengHei"/>
                <a:cs typeface="Microsoft JhengHei"/>
              </a:rPr>
              <a:t>請認</a:t>
            </a:r>
            <a:r>
              <a:rPr dirty="0" sz="2000" spc="-15">
                <a:latin typeface="Microsoft JhengHei"/>
                <a:cs typeface="Microsoft JhengHei"/>
              </a:rPr>
              <a:t>證</a:t>
            </a:r>
            <a:r>
              <a:rPr dirty="0" sz="2000">
                <a:latin typeface="Microsoft JhengHei"/>
                <a:cs typeface="Microsoft JhengHei"/>
              </a:rPr>
              <a:t>為動</a:t>
            </a:r>
            <a:r>
              <a:rPr dirty="0" sz="2000" spc="-15">
                <a:latin typeface="Microsoft JhengHei"/>
                <a:cs typeface="Microsoft JhengHei"/>
              </a:rPr>
              <a:t>物</a:t>
            </a:r>
            <a:r>
              <a:rPr dirty="0" sz="2000">
                <a:latin typeface="Microsoft JhengHei"/>
                <a:cs typeface="Microsoft JhengHei"/>
              </a:rPr>
              <a:t>醫事</a:t>
            </a:r>
            <a:r>
              <a:rPr dirty="0" sz="2000" spc="-15">
                <a:latin typeface="Microsoft JhengHei"/>
                <a:cs typeface="Microsoft JhengHei"/>
              </a:rPr>
              <a:t>助</a:t>
            </a:r>
            <a:r>
              <a:rPr dirty="0" sz="2000">
                <a:latin typeface="Microsoft JhengHei"/>
                <a:cs typeface="Microsoft JhengHei"/>
              </a:rPr>
              <a:t>理</a:t>
            </a:r>
            <a:r>
              <a:rPr dirty="0" sz="2000" spc="-50">
                <a:latin typeface="Microsoft JhengHei"/>
                <a:cs typeface="Microsoft JhengHei"/>
              </a:rPr>
              <a:t>。</a:t>
            </a:r>
            <a:endParaRPr sz="2000">
              <a:latin typeface="Microsoft JhengHei"/>
              <a:cs typeface="Microsoft JhengHei"/>
            </a:endParaRPr>
          </a:p>
          <a:p>
            <a:pPr algn="ctr" marR="1250950">
              <a:lnSpc>
                <a:spcPct val="100000"/>
              </a:lnSpc>
              <a:spcBef>
                <a:spcPts val="625"/>
              </a:spcBef>
            </a:pPr>
            <a:r>
              <a:rPr dirty="0" sz="2800" b="1">
                <a:solidFill>
                  <a:srgbClr val="FFFFFF"/>
                </a:solidFill>
                <a:latin typeface="Microsoft JhengHei"/>
                <a:cs typeface="Microsoft JhengHei"/>
              </a:rPr>
              <a:t>3</a:t>
            </a:r>
            <a:r>
              <a:rPr dirty="0" sz="2800" spc="-50" b="1">
                <a:solidFill>
                  <a:srgbClr val="FFFFFF"/>
                </a:solidFill>
                <a:latin typeface="Microsoft JhengHei"/>
                <a:cs typeface="Microsoft JhengHei"/>
              </a:rPr>
              <a:t>年</a:t>
            </a:r>
            <a:endParaRPr sz="2800">
              <a:latin typeface="Microsoft JhengHei"/>
              <a:cs typeface="Microsoft JhengHei"/>
            </a:endParaRPr>
          </a:p>
        </p:txBody>
      </p:sp>
      <p:pic>
        <p:nvPicPr>
          <p:cNvPr id="29" name="object 29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463" y="1597152"/>
            <a:ext cx="509016" cy="509015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7368" y="2298192"/>
            <a:ext cx="515112" cy="516636"/>
          </a:xfrm>
          <a:prstGeom prst="rect">
            <a:avLst/>
          </a:prstGeom>
        </p:spPr>
      </p:pic>
      <p:sp>
        <p:nvSpPr>
          <p:cNvPr id="31" name="object 31" descr=""/>
          <p:cNvSpPr txBox="1"/>
          <p:nvPr/>
        </p:nvSpPr>
        <p:spPr>
          <a:xfrm>
            <a:off x="0" y="365759"/>
            <a:ext cx="447040" cy="1053465"/>
          </a:xfrm>
          <a:prstGeom prst="rect">
            <a:avLst/>
          </a:prstGeom>
          <a:solidFill>
            <a:srgbClr val="2A9D8F"/>
          </a:solidFill>
          <a:ln w="12700">
            <a:solidFill>
              <a:srgbClr val="2A9D8F"/>
            </a:solidFill>
          </a:ln>
        </p:spPr>
        <p:txBody>
          <a:bodyPr wrap="square" lIns="0" tIns="27051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130"/>
              </a:spcBef>
            </a:pPr>
            <a:r>
              <a:rPr dirty="0" sz="3200" spc="-50" b="1">
                <a:solidFill>
                  <a:srgbClr val="FFFFFF"/>
                </a:solidFill>
                <a:latin typeface="Microsoft JhengHei"/>
                <a:cs typeface="Microsoft JhengHei"/>
              </a:rPr>
              <a:t>B</a:t>
            </a:r>
            <a:endParaRPr sz="32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張愷恬</dc:creator>
  <dc:title>PowerPoint 簡報</dc:title>
  <dcterms:created xsi:type="dcterms:W3CDTF">2025-08-25T02:28:14Z</dcterms:created>
  <dcterms:modified xsi:type="dcterms:W3CDTF">2025-08-25T02:28:14Z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2025-06-20T00:00:00Z</vt:filetime>
  </property>
  <property fmtid="{D5CDD505-2E9C-101B-9397-08002B2CF9AE}" pid="3" name="Creator">
    <vt:lpwstr>Microsoft® PowerPoint® LTSC</vt:lpwstr>
  </property>
  <property fmtid="{D5CDD505-2E9C-101B-9397-08002B2CF9AE}" pid="4" name="LastSaved">
    <vt:filetime>2025-08-25T00:00:00Z</vt:filetime>
  </property>
  <property fmtid="{D5CDD505-2E9C-101B-9397-08002B2CF9AE}" pid="5" name="Producer">
    <vt:lpwstr>Microsoft® PowerPoint® LTSC</vt:lpwstr>
  </property>
</Properties>
</file>