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162550" y="2762250"/>
            <a:ext cx="3133725" cy="1333500"/>
          </a:xfrm>
          <a:custGeom>
            <a:avLst/>
            <a:gdLst/>
            <a:ahLst/>
            <a:cxnLst/>
            <a:rect l="l" t="t" r="r" b="b"/>
            <a:pathLst>
              <a:path w="3133725" h="1333500">
                <a:moveTo>
                  <a:pt x="3133725" y="0"/>
                </a:moveTo>
                <a:lnTo>
                  <a:pt x="0" y="0"/>
                </a:lnTo>
                <a:lnTo>
                  <a:pt x="0" y="1333500"/>
                </a:lnTo>
                <a:lnTo>
                  <a:pt x="3133725" y="1333500"/>
                </a:lnTo>
                <a:lnTo>
                  <a:pt x="3133725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575" y="628332"/>
            <a:ext cx="5623559" cy="701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9575" y="1828800"/>
            <a:ext cx="11496675" cy="3838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933575"/>
            <a:ext cx="12192000" cy="2428875"/>
          </a:xfrm>
          <a:custGeom>
            <a:avLst/>
            <a:gdLst/>
            <a:ahLst/>
            <a:cxnLst/>
            <a:rect l="l" t="t" r="r" b="b"/>
            <a:pathLst>
              <a:path w="12192000" h="2428875">
                <a:moveTo>
                  <a:pt x="12192000" y="0"/>
                </a:moveTo>
                <a:lnTo>
                  <a:pt x="0" y="0"/>
                </a:lnTo>
                <a:lnTo>
                  <a:pt x="0" y="2428875"/>
                </a:lnTo>
                <a:lnTo>
                  <a:pt x="12192000" y="242887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556764"/>
            <a:ext cx="12192000" cy="112458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algn="ctr" marR="161925">
              <a:lnSpc>
                <a:spcPct val="100000"/>
              </a:lnSpc>
              <a:spcBef>
                <a:spcPts val="110"/>
              </a:spcBef>
            </a:pPr>
            <a:r>
              <a:rPr dirty="0" sz="7200" spc="-20">
                <a:solidFill>
                  <a:srgbClr val="0081A7"/>
                </a:solidFill>
              </a:rPr>
              <a:t>獸醫師法簡介</a:t>
            </a:r>
            <a:endParaRPr sz="7200"/>
          </a:p>
        </p:txBody>
      </p:sp>
      <p:grpSp>
        <p:nvGrpSpPr>
          <p:cNvPr id="4" name="object 4" descr=""/>
          <p:cNvGrpSpPr/>
          <p:nvPr/>
        </p:nvGrpSpPr>
        <p:grpSpPr>
          <a:xfrm>
            <a:off x="0" y="1771650"/>
            <a:ext cx="12192000" cy="2752725"/>
            <a:chOff x="0" y="1771650"/>
            <a:chExt cx="12192000" cy="2752725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82200" y="2466975"/>
              <a:ext cx="2019300" cy="201930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1771649"/>
              <a:ext cx="12192000" cy="2752725"/>
            </a:xfrm>
            <a:custGeom>
              <a:avLst/>
              <a:gdLst/>
              <a:ahLst/>
              <a:cxnLst/>
              <a:rect l="l" t="t" r="r" b="b"/>
              <a:pathLst>
                <a:path w="12192000" h="2752725">
                  <a:moveTo>
                    <a:pt x="12192000" y="2590800"/>
                  </a:moveTo>
                  <a:lnTo>
                    <a:pt x="0" y="2590800"/>
                  </a:lnTo>
                  <a:lnTo>
                    <a:pt x="0" y="2752725"/>
                  </a:lnTo>
                  <a:lnTo>
                    <a:pt x="12192000" y="2752725"/>
                  </a:lnTo>
                  <a:lnTo>
                    <a:pt x="12192000" y="2590800"/>
                  </a:lnTo>
                  <a:close/>
                </a:path>
                <a:path w="12192000" h="2752725">
                  <a:moveTo>
                    <a:pt x="12192000" y="0"/>
                  </a:moveTo>
                  <a:lnTo>
                    <a:pt x="0" y="0"/>
                  </a:lnTo>
                  <a:lnTo>
                    <a:pt x="0" y="161925"/>
                  </a:lnTo>
                  <a:lnTo>
                    <a:pt x="12192000" y="16192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81A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7621905" y="4925821"/>
            <a:ext cx="4506595" cy="1732914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3200" spc="-45" b="1">
                <a:solidFill>
                  <a:srgbClr val="7E7E7E"/>
                </a:solidFill>
                <a:latin typeface="Microsoft JhengHei"/>
                <a:cs typeface="Microsoft JhengHei"/>
              </a:rPr>
              <a:t>農業部動植物防疫檢疫署</a:t>
            </a:r>
            <a:endParaRPr sz="3200">
              <a:latin typeface="Microsoft JhengHei"/>
              <a:cs typeface="Microsoft JhengHei"/>
            </a:endParaRPr>
          </a:p>
          <a:p>
            <a:pPr marL="2350770" marR="5080" indent="101600">
              <a:lnSpc>
                <a:spcPct val="115399"/>
              </a:lnSpc>
              <a:spcBef>
                <a:spcPts val="70"/>
              </a:spcBef>
            </a:pPr>
            <a:r>
              <a:rPr dirty="0" sz="3200" spc="-30" b="1">
                <a:solidFill>
                  <a:srgbClr val="7E7E7E"/>
                </a:solidFill>
                <a:latin typeface="Microsoft JhengHei"/>
                <a:cs typeface="Microsoft JhengHei"/>
              </a:rPr>
              <a:t>動物防疫組</a:t>
            </a:r>
            <a:r>
              <a:rPr dirty="0" sz="3200" spc="-35" b="1">
                <a:solidFill>
                  <a:srgbClr val="7E7E7E"/>
                </a:solidFill>
                <a:latin typeface="Microsoft JhengHei"/>
                <a:cs typeface="Microsoft JhengHei"/>
              </a:rPr>
              <a:t>技士 張愷恬</a:t>
            </a:r>
            <a:endParaRPr sz="32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47675" y="1828800"/>
          <a:ext cx="11496675" cy="3838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550"/>
                <a:gridCol w="4895850"/>
                <a:gridCol w="6276975"/>
              </a:tblGrid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AEB8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3600" spc="-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獸醫師可否通訊看診？</a:t>
                      </a:r>
                      <a:endParaRPr sz="36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36195">
                    <a:solidFill>
                      <a:srgbClr val="00AE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AEB8"/>
                      </a:solidFill>
                      <a:prstDash val="soli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AEB8"/>
                      </a:solidFill>
                      <a:prstDash val="solid"/>
                    </a:lnL>
                    <a:lnT w="38100">
                      <a:solidFill>
                        <a:srgbClr val="00AEB8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6195">
                    <a:solidFill>
                      <a:srgbClr val="00AE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00AEB8"/>
                      </a:solidFill>
                      <a:prstDash val="solid"/>
                    </a:lnR>
                    <a:lnT w="38100">
                      <a:solidFill>
                        <a:srgbClr val="00AEB8"/>
                      </a:solidFill>
                      <a:prstDash val="solid"/>
                    </a:lnT>
                  </a:tcPr>
                </a:tc>
              </a:tr>
              <a:tr h="3190875">
                <a:tc gridSpan="3">
                  <a:txBody>
                    <a:bodyPr/>
                    <a:lstStyle/>
                    <a:p>
                      <a:pPr algn="just" marL="320040" indent="-227965">
                        <a:lnSpc>
                          <a:spcPct val="100000"/>
                        </a:lnSpc>
                        <a:spcBef>
                          <a:spcPts val="2140"/>
                        </a:spcBef>
                        <a:buFont typeface="Arial MT"/>
                        <a:buChar char="•"/>
                        <a:tabLst>
                          <a:tab pos="320040" algn="l"/>
                        </a:tabLst>
                      </a:pPr>
                      <a:r>
                        <a:rPr dirty="0" sz="2750" spc="10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不可以</a:t>
                      </a:r>
                      <a:endParaRPr sz="2750">
                        <a:latin typeface="Microsoft JhengHei"/>
                        <a:cs typeface="Microsoft JhengHei"/>
                      </a:endParaRPr>
                    </a:p>
                    <a:p>
                      <a:pPr algn="just" marL="320040" indent="-227965">
                        <a:lnSpc>
                          <a:spcPct val="100000"/>
                        </a:lnSpc>
                        <a:spcBef>
                          <a:spcPts val="509"/>
                        </a:spcBef>
                        <a:buFont typeface="Arial MT"/>
                        <a:buChar char="•"/>
                        <a:tabLst>
                          <a:tab pos="320040" algn="l"/>
                          <a:tab pos="7005320" algn="l"/>
                        </a:tabLst>
                      </a:pPr>
                      <a:r>
                        <a:rPr dirty="0" baseline="-5050" sz="412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函</a:t>
                      </a:r>
                      <a:r>
                        <a:rPr dirty="0" baseline="-5050" sz="4125" spc="142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釋</a:t>
                      </a:r>
                      <a:r>
                        <a:rPr dirty="0" baseline="-5050" sz="412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（</a:t>
                      </a:r>
                      <a:r>
                        <a:rPr dirty="0" baseline="-5050" sz="412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通</a:t>
                      </a:r>
                      <a:r>
                        <a:rPr dirty="0" baseline="-5050" sz="4125" spc="13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訊</a:t>
                      </a:r>
                      <a:r>
                        <a:rPr dirty="0" baseline="-5050" sz="412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看診</a:t>
                      </a:r>
                      <a:r>
                        <a:rPr dirty="0" baseline="-5050" sz="4125" spc="127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僅</a:t>
                      </a:r>
                      <a:r>
                        <a:rPr dirty="0" baseline="-5050" sz="412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適用</a:t>
                      </a:r>
                      <a:r>
                        <a:rPr dirty="0" baseline="-5050" sz="4125" spc="127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在</a:t>
                      </a:r>
                      <a:r>
                        <a:rPr dirty="0" baseline="-5050" sz="412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疫情</a:t>
                      </a:r>
                      <a:r>
                        <a:rPr dirty="0" baseline="-5050" sz="4125" spc="127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期</a:t>
                      </a:r>
                      <a:r>
                        <a:rPr dirty="0" baseline="-5050" sz="4125" spc="89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間</a:t>
                      </a:r>
                      <a:r>
                        <a:rPr dirty="0" baseline="-5050" sz="4125" spc="-7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）</a:t>
                      </a:r>
                      <a:r>
                        <a:rPr dirty="0" baseline="-5050" sz="412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	</a:t>
                      </a:r>
                      <a:r>
                        <a:rPr dirty="0" sz="1800" spc="-10">
                          <a:latin typeface="Microsoft JhengHei"/>
                          <a:cs typeface="Microsoft JhengHei"/>
                        </a:rPr>
                        <a:t>111年4月11</a:t>
                      </a:r>
                      <a:r>
                        <a:rPr dirty="0" sz="1800">
                          <a:latin typeface="Microsoft JhengHei"/>
                          <a:cs typeface="Microsoft JhengHei"/>
                        </a:rPr>
                        <a:t>日防檢一字</a:t>
                      </a:r>
                      <a:r>
                        <a:rPr dirty="0" sz="1800" spc="-10">
                          <a:latin typeface="Microsoft JhengHei"/>
                          <a:cs typeface="Microsoft JhengHei"/>
                        </a:rPr>
                        <a:t>第1111439620</a:t>
                      </a:r>
                      <a:r>
                        <a:rPr dirty="0" sz="1800" spc="-50">
                          <a:latin typeface="Microsoft JhengHei"/>
                          <a:cs typeface="Microsoft JhengHei"/>
                        </a:rPr>
                        <a:t>號</a:t>
                      </a:r>
                      <a:endParaRPr sz="1800">
                        <a:latin typeface="Microsoft JhengHei"/>
                        <a:cs typeface="Microsoft JhengHei"/>
                      </a:endParaRPr>
                    </a:p>
                    <a:p>
                      <a:pPr algn="just" lvl="1" marL="777240" marR="197485" indent="-227329">
                        <a:lnSpc>
                          <a:spcPts val="2550"/>
                        </a:lnSpc>
                        <a:spcBef>
                          <a:spcPts val="885"/>
                        </a:spcBef>
                        <a:buFont typeface="Arial MT"/>
                        <a:buChar char="•"/>
                        <a:tabLst>
                          <a:tab pos="778510" algn="l"/>
                        </a:tabLst>
                      </a:pPr>
                      <a:r>
                        <a:rPr dirty="0" sz="2400" spc="-20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「……，建議COVID-</a:t>
                      </a:r>
                      <a:r>
                        <a:rPr dirty="0" sz="2400" spc="-10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19</a:t>
                      </a:r>
                      <a:r>
                        <a:rPr dirty="0" sz="2400" spc="-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確診者寵物有非</a:t>
                      </a:r>
                      <a:r>
                        <a:rPr dirty="0" sz="2400" spc="-20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COVID-</a:t>
                      </a:r>
                      <a:r>
                        <a:rPr dirty="0" sz="2400" spc="-10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19</a:t>
                      </a:r>
                      <a:r>
                        <a:rPr dirty="0" sz="2400" spc="-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健康異常情形，可聯繫平常	就診獸醫師，以視訊或通訊等方式先行了解協助。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algn="just" lvl="1" marL="777240" marR="222885" indent="-227329">
                        <a:lnSpc>
                          <a:spcPct val="90000"/>
                        </a:lnSpc>
                        <a:spcBef>
                          <a:spcPts val="459"/>
                        </a:spcBef>
                        <a:buFont typeface="Arial MT"/>
                        <a:buChar char="•"/>
                        <a:tabLst>
                          <a:tab pos="778510" algn="l"/>
                        </a:tabLst>
                      </a:pPr>
                      <a:r>
                        <a:rPr dirty="0" sz="2400" spc="-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獸醫師經視訊看診後，依其專業知識判斷可掌握病情情況下，經飼主同意後得</a:t>
                      </a:r>
                      <a:r>
                        <a:rPr dirty="0" sz="2400" spc="-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	</a:t>
                      </a:r>
                      <a:r>
                        <a:rPr dirty="0" sz="2400" spc="-1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開立處方，並透過郵寄、外送等減少接觸之方式提供寵物所需藥品，獸醫師並</a:t>
                      </a:r>
                      <a:r>
                        <a:rPr dirty="0" sz="2400" spc="-1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	</a:t>
                      </a:r>
                      <a:r>
                        <a:rPr dirty="0" sz="2400" spc="-5">
                          <a:solidFill>
                            <a:srgbClr val="A4A4A4"/>
                          </a:solidFill>
                          <a:latin typeface="Microsoft JhengHei"/>
                          <a:cs typeface="Microsoft JhengHei"/>
                        </a:rPr>
                        <a:t>應於診療紀錄註明當次診療採視訊方式，以利日後主管機關查驗需要。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71780">
                    <a:lnL w="38100">
                      <a:solidFill>
                        <a:srgbClr val="00AEB8"/>
                      </a:solidFill>
                      <a:prstDash val="solid"/>
                    </a:lnL>
                    <a:lnR w="38100">
                      <a:solidFill>
                        <a:srgbClr val="00AEB8"/>
                      </a:solidFill>
                      <a:prstDash val="solid"/>
                    </a:lnR>
                    <a:lnB w="38100">
                      <a:solidFill>
                        <a:srgbClr val="00AEB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獸醫師執業應遵循事項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B3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3445636" y="2694051"/>
            <a:ext cx="3657600" cy="19050"/>
          </a:xfrm>
          <a:custGeom>
            <a:avLst/>
            <a:gdLst/>
            <a:ahLst/>
            <a:cxnLst/>
            <a:rect l="l" t="t" r="r" b="b"/>
            <a:pathLst>
              <a:path w="3657600" h="19050">
                <a:moveTo>
                  <a:pt x="3657599" y="0"/>
                </a:moveTo>
                <a:lnTo>
                  <a:pt x="0" y="0"/>
                </a:lnTo>
                <a:lnTo>
                  <a:pt x="0" y="19050"/>
                </a:lnTo>
                <a:lnTo>
                  <a:pt x="3657599" y="19050"/>
                </a:lnTo>
                <a:lnTo>
                  <a:pt x="3657599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356552" y="1759838"/>
            <a:ext cx="11234420" cy="956944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240029" marR="5080" indent="-227965">
              <a:lnSpc>
                <a:spcPts val="3460"/>
              </a:lnSpc>
              <a:spcBef>
                <a:spcPts val="5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70">
                <a:latin typeface="Microsoft JhengHei"/>
                <a:cs typeface="Microsoft JhengHei"/>
              </a:rPr>
              <a:t>執業之獸醫師施行診斷、治療或檢驗時，應將診斷、治療或檢</a:t>
            </a:r>
            <a:r>
              <a:rPr dirty="0" sz="3200" spc="-70">
                <a:latin typeface="Microsoft JhengHei"/>
                <a:cs typeface="Microsoft JhengHei"/>
              </a:rPr>
              <a:t>	</a:t>
            </a:r>
            <a:r>
              <a:rPr dirty="0" sz="3200" spc="-35">
                <a:latin typeface="Microsoft JhengHei"/>
                <a:cs typeface="Microsoft JhengHei"/>
              </a:rPr>
              <a:t>驗事項分別</a:t>
            </a:r>
            <a:r>
              <a:rPr dirty="0" sz="3200" spc="-40" b="1">
                <a:solidFill>
                  <a:srgbClr val="00AEB8"/>
                </a:solidFill>
                <a:latin typeface="Microsoft JhengHei"/>
                <a:cs typeface="Microsoft JhengHei"/>
              </a:rPr>
              <a:t>記入診療紀錄或檢驗紀錄</a:t>
            </a:r>
            <a:r>
              <a:rPr dirty="0" sz="3200" spc="-20">
                <a:latin typeface="Microsoft JhengHei"/>
                <a:cs typeface="Microsoft JhengHei"/>
              </a:rPr>
              <a:t>。(第</a:t>
            </a:r>
            <a:r>
              <a:rPr dirty="0" sz="3200" spc="-10">
                <a:latin typeface="Microsoft JhengHei"/>
                <a:cs typeface="Microsoft JhengHei"/>
              </a:rPr>
              <a:t>12</a:t>
            </a:r>
            <a:r>
              <a:rPr dirty="0" sz="3200" spc="-40">
                <a:latin typeface="Microsoft JhengHei"/>
                <a:cs typeface="Microsoft JhengHei"/>
              </a:rPr>
              <a:t>條)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485775" y="3495675"/>
            <a:ext cx="3533775" cy="733425"/>
          </a:xfrm>
          <a:custGeom>
            <a:avLst/>
            <a:gdLst/>
            <a:ahLst/>
            <a:cxnLst/>
            <a:rect l="l" t="t" r="r" b="b"/>
            <a:pathLst>
              <a:path w="3533775" h="733425">
                <a:moveTo>
                  <a:pt x="3411474" y="0"/>
                </a:moveTo>
                <a:lnTo>
                  <a:pt x="122237" y="0"/>
                </a:lnTo>
                <a:lnTo>
                  <a:pt x="74655" y="9608"/>
                </a:lnTo>
                <a:lnTo>
                  <a:pt x="35801" y="35813"/>
                </a:lnTo>
                <a:lnTo>
                  <a:pt x="9605" y="74687"/>
                </a:lnTo>
                <a:lnTo>
                  <a:pt x="0" y="122300"/>
                </a:lnTo>
                <a:lnTo>
                  <a:pt x="0" y="611124"/>
                </a:lnTo>
                <a:lnTo>
                  <a:pt x="9605" y="658737"/>
                </a:lnTo>
                <a:lnTo>
                  <a:pt x="35801" y="697611"/>
                </a:lnTo>
                <a:lnTo>
                  <a:pt x="74655" y="723816"/>
                </a:lnTo>
                <a:lnTo>
                  <a:pt x="122237" y="733425"/>
                </a:lnTo>
                <a:lnTo>
                  <a:pt x="3411474" y="733425"/>
                </a:lnTo>
                <a:lnTo>
                  <a:pt x="3459087" y="723816"/>
                </a:lnTo>
                <a:lnTo>
                  <a:pt x="3497961" y="697611"/>
                </a:lnTo>
                <a:lnTo>
                  <a:pt x="3524166" y="658737"/>
                </a:lnTo>
                <a:lnTo>
                  <a:pt x="3533775" y="611124"/>
                </a:lnTo>
                <a:lnTo>
                  <a:pt x="3533775" y="122300"/>
                </a:lnTo>
                <a:lnTo>
                  <a:pt x="3524166" y="74687"/>
                </a:lnTo>
                <a:lnTo>
                  <a:pt x="3497961" y="35813"/>
                </a:lnTo>
                <a:lnTo>
                  <a:pt x="3459087" y="9608"/>
                </a:lnTo>
                <a:lnTo>
                  <a:pt x="3411474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39127" y="3633723"/>
            <a:ext cx="322770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15" b="1">
                <a:solidFill>
                  <a:srgbClr val="FFFFFF"/>
                </a:solidFill>
                <a:latin typeface="Microsoft JhengHei"/>
                <a:cs typeface="Microsoft JhengHei"/>
              </a:rPr>
              <a:t>診斷紀錄應記載事項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85775" y="4181475"/>
            <a:ext cx="7743825" cy="2247900"/>
          </a:xfrm>
          <a:prstGeom prst="rect">
            <a:avLst/>
          </a:prstGeom>
          <a:solidFill>
            <a:srgbClr val="ECECEC"/>
          </a:solidFill>
        </p:spPr>
        <p:txBody>
          <a:bodyPr wrap="square" lIns="0" tIns="45720" rIns="0" bIns="0" rtlCol="0" vert="horz">
            <a:spAutoFit/>
          </a:bodyPr>
          <a:lstStyle/>
          <a:p>
            <a:pPr marL="374015" indent="-285750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374015" algn="l"/>
              </a:tabLst>
            </a:pPr>
            <a:r>
              <a:rPr dirty="0" sz="2750" spc="10">
                <a:latin typeface="Microsoft JhengHei"/>
                <a:cs typeface="Microsoft JhengHei"/>
              </a:rPr>
              <a:t>飼主姓名及地址。</a:t>
            </a:r>
            <a:endParaRPr sz="2750">
              <a:latin typeface="Microsoft JhengHei"/>
              <a:cs typeface="Microsoft JhengHei"/>
            </a:endParaRPr>
          </a:p>
          <a:p>
            <a:pPr marL="374015" indent="-285750">
              <a:lnSpc>
                <a:spcPct val="100000"/>
              </a:lnSpc>
              <a:spcBef>
                <a:spcPts val="80"/>
              </a:spcBef>
              <a:buFont typeface="Arial MT"/>
              <a:buChar char="•"/>
              <a:tabLst>
                <a:tab pos="374015" algn="l"/>
              </a:tabLst>
            </a:pPr>
            <a:r>
              <a:rPr dirty="0" sz="2750" spc="10">
                <a:latin typeface="Microsoft JhengHei"/>
                <a:cs typeface="Microsoft JhengHei"/>
              </a:rPr>
              <a:t>動物種類名稱、體重。</a:t>
            </a:r>
            <a:endParaRPr sz="2750">
              <a:latin typeface="Microsoft JhengHei"/>
              <a:cs typeface="Microsoft JhengHei"/>
            </a:endParaRPr>
          </a:p>
          <a:p>
            <a:pPr marL="374015" indent="-285750">
              <a:lnSpc>
                <a:spcPct val="100000"/>
              </a:lnSpc>
              <a:spcBef>
                <a:spcPts val="75"/>
              </a:spcBef>
              <a:buFont typeface="Arial MT"/>
              <a:buChar char="•"/>
              <a:tabLst>
                <a:tab pos="374015" algn="l"/>
              </a:tabLst>
            </a:pPr>
            <a:r>
              <a:rPr dirty="0" sz="2750" spc="35">
                <a:latin typeface="Microsoft JhengHei"/>
                <a:cs typeface="Microsoft JhengHei"/>
              </a:rPr>
              <a:t>各次</a:t>
            </a:r>
            <a:r>
              <a:rPr dirty="0" sz="2750" spc="5" b="1">
                <a:latin typeface="Microsoft JhengHei"/>
                <a:cs typeface="Microsoft JhengHei"/>
              </a:rPr>
              <a:t>診療日期、發病情形、診斷結果及預防</a:t>
            </a:r>
            <a:r>
              <a:rPr dirty="0" sz="2750" spc="-50">
                <a:latin typeface="Microsoft JhengHei"/>
                <a:cs typeface="Microsoft JhengHei"/>
              </a:rPr>
              <a:t>、</a:t>
            </a:r>
            <a:endParaRPr sz="2750">
              <a:latin typeface="Microsoft JhengHei"/>
              <a:cs typeface="Microsoft JhengHei"/>
            </a:endParaRPr>
          </a:p>
          <a:p>
            <a:pPr marL="374650">
              <a:lnSpc>
                <a:spcPct val="100000"/>
              </a:lnSpc>
              <a:spcBef>
                <a:spcPts val="80"/>
              </a:spcBef>
            </a:pPr>
            <a:r>
              <a:rPr dirty="0" sz="2750" spc="25" b="1">
                <a:latin typeface="Microsoft JhengHei"/>
                <a:cs typeface="Microsoft JhengHei"/>
              </a:rPr>
              <a:t>用藥與治療</a:t>
            </a:r>
            <a:r>
              <a:rPr dirty="0" sz="2750" spc="10">
                <a:latin typeface="Microsoft JhengHei"/>
                <a:cs typeface="Microsoft JhengHei"/>
              </a:rPr>
              <a:t>情形。</a:t>
            </a:r>
            <a:endParaRPr sz="2750">
              <a:latin typeface="Microsoft JhengHei"/>
              <a:cs typeface="Microsoft JhengHei"/>
            </a:endParaRPr>
          </a:p>
          <a:p>
            <a:pPr marL="374015" indent="-2857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74015" algn="l"/>
              </a:tabLst>
            </a:pPr>
            <a:r>
              <a:rPr dirty="0" sz="2750" spc="-5">
                <a:latin typeface="Microsoft JhengHei"/>
                <a:cs typeface="Microsoft JhengHei"/>
              </a:rPr>
              <a:t>使用管制藥品者，其藥品品名、藥量及用法。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981700" y="2790825"/>
            <a:ext cx="5915025" cy="1019175"/>
          </a:xfrm>
          <a:prstGeom prst="rect">
            <a:avLst/>
          </a:prstGeom>
          <a:solidFill>
            <a:srgbClr val="00AEB8"/>
          </a:solidFill>
        </p:spPr>
        <p:txBody>
          <a:bodyPr wrap="square" lIns="0" tIns="36195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285"/>
              </a:spcBef>
            </a:pPr>
            <a:r>
              <a:rPr dirty="0" sz="2750" spc="15">
                <a:solidFill>
                  <a:srgbClr val="FFFFFF"/>
                </a:solidFill>
                <a:latin typeface="Microsoft JhengHei"/>
                <a:cs typeface="Microsoft JhengHei"/>
              </a:rPr>
              <a:t>獸醫診療紀錄及檢驗紀錄應</a:t>
            </a:r>
            <a:r>
              <a:rPr dirty="0" sz="3200" spc="-25" b="1">
                <a:solidFill>
                  <a:srgbClr val="FFFFFF"/>
                </a:solidFill>
                <a:latin typeface="Microsoft JhengHei"/>
                <a:cs typeface="Microsoft JhengHei"/>
              </a:rPr>
              <a:t>保存</a:t>
            </a:r>
            <a:r>
              <a:rPr dirty="0" sz="3200" spc="-10" b="1">
                <a:solidFill>
                  <a:srgbClr val="FFFFFF"/>
                </a:solidFill>
                <a:latin typeface="Microsoft JhengHei"/>
                <a:cs typeface="Microsoft JhengHei"/>
              </a:rPr>
              <a:t>5</a:t>
            </a:r>
            <a:r>
              <a:rPr dirty="0" sz="3200" spc="-50" b="1">
                <a:solidFill>
                  <a:srgbClr val="FFFFFF"/>
                </a:solidFill>
                <a:latin typeface="Microsoft JhengHei"/>
                <a:cs typeface="Microsoft JhengHei"/>
              </a:rPr>
              <a:t>年</a:t>
            </a:r>
            <a:endParaRPr sz="3200">
              <a:latin typeface="Microsoft JhengHei"/>
              <a:cs typeface="Microsoft JhengHei"/>
            </a:endParaRPr>
          </a:p>
          <a:p>
            <a:pPr marL="100330">
              <a:lnSpc>
                <a:spcPct val="100000"/>
              </a:lnSpc>
              <a:spcBef>
                <a:spcPts val="65"/>
              </a:spcBef>
            </a:pPr>
            <a:r>
              <a:rPr dirty="0" sz="2750" spc="20">
                <a:solidFill>
                  <a:srgbClr val="FFFFFF"/>
                </a:solidFill>
                <a:latin typeface="Microsoft JhengHei"/>
                <a:cs typeface="Microsoft JhengHei"/>
              </a:rPr>
              <a:t>(細則</a:t>
            </a:r>
            <a:r>
              <a:rPr dirty="0" sz="2750">
                <a:solidFill>
                  <a:srgbClr val="FFFFFF"/>
                </a:solidFill>
                <a:latin typeface="Microsoft JhengHei"/>
                <a:cs typeface="Microsoft JhengHei"/>
              </a:rPr>
              <a:t>17</a:t>
            </a:r>
            <a:r>
              <a:rPr dirty="0" sz="2750" spc="-25">
                <a:solidFill>
                  <a:srgbClr val="FFFFFF"/>
                </a:solidFill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4584191" y="2695575"/>
            <a:ext cx="1212215" cy="655955"/>
          </a:xfrm>
          <a:custGeom>
            <a:avLst/>
            <a:gdLst/>
            <a:ahLst/>
            <a:cxnLst/>
            <a:rect l="l" t="t" r="r" b="b"/>
            <a:pathLst>
              <a:path w="1212214" h="655954">
                <a:moveTo>
                  <a:pt x="1040511" y="484124"/>
                </a:moveTo>
                <a:lnTo>
                  <a:pt x="1040511" y="655574"/>
                </a:lnTo>
                <a:lnTo>
                  <a:pt x="1154811" y="598424"/>
                </a:lnTo>
                <a:lnTo>
                  <a:pt x="1069086" y="598424"/>
                </a:lnTo>
                <a:lnTo>
                  <a:pt x="1069086" y="541274"/>
                </a:lnTo>
                <a:lnTo>
                  <a:pt x="1154811" y="541274"/>
                </a:lnTo>
                <a:lnTo>
                  <a:pt x="1040511" y="484124"/>
                </a:lnTo>
                <a:close/>
              </a:path>
              <a:path w="1212214" h="655954">
                <a:moveTo>
                  <a:pt x="35433" y="0"/>
                </a:moveTo>
                <a:lnTo>
                  <a:pt x="0" y="0"/>
                </a:lnTo>
                <a:lnTo>
                  <a:pt x="0" y="598424"/>
                </a:lnTo>
                <a:lnTo>
                  <a:pt x="1040511" y="598424"/>
                </a:lnTo>
                <a:lnTo>
                  <a:pt x="1040511" y="569849"/>
                </a:lnTo>
                <a:lnTo>
                  <a:pt x="57150" y="569849"/>
                </a:lnTo>
                <a:lnTo>
                  <a:pt x="28575" y="541274"/>
                </a:lnTo>
                <a:lnTo>
                  <a:pt x="57150" y="541274"/>
                </a:lnTo>
                <a:lnTo>
                  <a:pt x="57150" y="57150"/>
                </a:lnTo>
                <a:lnTo>
                  <a:pt x="28575" y="57150"/>
                </a:lnTo>
                <a:lnTo>
                  <a:pt x="35433" y="50291"/>
                </a:lnTo>
                <a:lnTo>
                  <a:pt x="35433" y="0"/>
                </a:lnTo>
                <a:close/>
              </a:path>
              <a:path w="1212214" h="655954">
                <a:moveTo>
                  <a:pt x="1154811" y="541274"/>
                </a:moveTo>
                <a:lnTo>
                  <a:pt x="1069086" y="541274"/>
                </a:lnTo>
                <a:lnTo>
                  <a:pt x="1069086" y="598424"/>
                </a:lnTo>
                <a:lnTo>
                  <a:pt x="1154811" y="598424"/>
                </a:lnTo>
                <a:lnTo>
                  <a:pt x="1211961" y="569849"/>
                </a:lnTo>
                <a:lnTo>
                  <a:pt x="1154811" y="541274"/>
                </a:lnTo>
                <a:close/>
              </a:path>
              <a:path w="1212214" h="655954">
                <a:moveTo>
                  <a:pt x="57150" y="541274"/>
                </a:moveTo>
                <a:lnTo>
                  <a:pt x="28575" y="541274"/>
                </a:lnTo>
                <a:lnTo>
                  <a:pt x="57150" y="569849"/>
                </a:lnTo>
                <a:lnTo>
                  <a:pt x="57150" y="541274"/>
                </a:lnTo>
                <a:close/>
              </a:path>
              <a:path w="1212214" h="655954">
                <a:moveTo>
                  <a:pt x="1040511" y="541274"/>
                </a:moveTo>
                <a:lnTo>
                  <a:pt x="57150" y="541274"/>
                </a:lnTo>
                <a:lnTo>
                  <a:pt x="57150" y="569849"/>
                </a:lnTo>
                <a:lnTo>
                  <a:pt x="1040511" y="569849"/>
                </a:lnTo>
                <a:lnTo>
                  <a:pt x="1040511" y="541274"/>
                </a:lnTo>
                <a:close/>
              </a:path>
              <a:path w="1212214" h="655954">
                <a:moveTo>
                  <a:pt x="35433" y="50291"/>
                </a:moveTo>
                <a:lnTo>
                  <a:pt x="28575" y="57150"/>
                </a:lnTo>
                <a:lnTo>
                  <a:pt x="35433" y="57150"/>
                </a:lnTo>
                <a:lnTo>
                  <a:pt x="35433" y="50291"/>
                </a:lnTo>
                <a:close/>
              </a:path>
              <a:path w="1212214" h="655954">
                <a:moveTo>
                  <a:pt x="57150" y="28575"/>
                </a:moveTo>
                <a:lnTo>
                  <a:pt x="35433" y="50291"/>
                </a:lnTo>
                <a:lnTo>
                  <a:pt x="35433" y="57150"/>
                </a:lnTo>
                <a:lnTo>
                  <a:pt x="57150" y="57150"/>
                </a:lnTo>
                <a:lnTo>
                  <a:pt x="57150" y="28575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42148" y="4599002"/>
            <a:ext cx="2051703" cy="1765270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獸醫師執業應遵循事項</a:t>
            </a:r>
          </a:p>
        </p:txBody>
      </p:sp>
      <p:sp>
        <p:nvSpPr>
          <p:cNvPr id="12" name="object 12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B3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獸醫師執業應遵循事項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438150" y="4829175"/>
            <a:ext cx="11696700" cy="1819275"/>
          </a:xfrm>
          <a:custGeom>
            <a:avLst/>
            <a:gdLst/>
            <a:ahLst/>
            <a:cxnLst/>
            <a:rect l="l" t="t" r="r" b="b"/>
            <a:pathLst>
              <a:path w="11696700" h="1819275">
                <a:moveTo>
                  <a:pt x="0" y="1819275"/>
                </a:moveTo>
                <a:lnTo>
                  <a:pt x="11696700" y="1819275"/>
                </a:lnTo>
                <a:lnTo>
                  <a:pt x="11696700" y="0"/>
                </a:lnTo>
                <a:lnTo>
                  <a:pt x="0" y="0"/>
                </a:lnTo>
                <a:lnTo>
                  <a:pt x="0" y="1819275"/>
                </a:lnTo>
                <a:close/>
              </a:path>
            </a:pathLst>
          </a:custGeom>
          <a:ln w="38100">
            <a:solidFill>
              <a:srgbClr val="00AEB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19747" y="5261673"/>
            <a:ext cx="11672570" cy="1341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95"/>
              </a:spcBef>
            </a:pPr>
            <a:r>
              <a:rPr dirty="0" sz="2400" spc="-5">
                <a:latin typeface="Microsoft JhengHei"/>
                <a:cs typeface="Microsoft JhengHei"/>
              </a:rPr>
              <a:t>利用傳播媒體或其他方法，</a:t>
            </a:r>
            <a:r>
              <a:rPr dirty="0" sz="2400" spc="-5" b="1">
                <a:solidFill>
                  <a:srgbClr val="00AEB8"/>
                </a:solidFill>
                <a:latin typeface="Microsoft JhengHei"/>
                <a:cs typeface="Microsoft JhengHei"/>
              </a:rPr>
              <a:t>宣傳獸醫師法第</a:t>
            </a:r>
            <a:r>
              <a:rPr dirty="0" sz="2400" spc="-10" b="1">
                <a:solidFill>
                  <a:srgbClr val="00AEB8"/>
                </a:solidFill>
                <a:latin typeface="Microsoft JhengHei"/>
                <a:cs typeface="Microsoft JhengHei"/>
              </a:rPr>
              <a:t>5</a:t>
            </a:r>
            <a:r>
              <a:rPr dirty="0" sz="2400" spc="-5" b="1">
                <a:solidFill>
                  <a:srgbClr val="00AEB8"/>
                </a:solidFill>
                <a:latin typeface="Microsoft JhengHei"/>
                <a:cs typeface="Microsoft JhengHei"/>
              </a:rPr>
              <a:t>條第</a:t>
            </a:r>
            <a:r>
              <a:rPr dirty="0" sz="2400" spc="-10" b="1">
                <a:solidFill>
                  <a:srgbClr val="00AEB8"/>
                </a:solidFill>
                <a:latin typeface="Microsoft JhengHei"/>
                <a:cs typeface="Microsoft JhengHei"/>
              </a:rPr>
              <a:t>2</a:t>
            </a:r>
            <a:r>
              <a:rPr dirty="0" sz="2400" spc="-5" b="1">
                <a:solidFill>
                  <a:srgbClr val="00AEB8"/>
                </a:solidFill>
                <a:latin typeface="Microsoft JhengHei"/>
                <a:cs typeface="Microsoft JhengHei"/>
              </a:rPr>
              <a:t>項之獸醫師業務</a:t>
            </a:r>
            <a:r>
              <a:rPr dirty="0" sz="2400" spc="-10" b="1">
                <a:latin typeface="Microsoft JhengHei"/>
                <a:cs typeface="Microsoft JhengHei"/>
              </a:rPr>
              <a:t>（</a:t>
            </a:r>
            <a:r>
              <a:rPr dirty="0" sz="2400" spc="-15">
                <a:latin typeface="Microsoft JhengHei"/>
                <a:cs typeface="Microsoft JhengHei"/>
              </a:rPr>
              <a:t>包括診斷、治療、</a:t>
            </a:r>
            <a:r>
              <a:rPr dirty="0" sz="2400">
                <a:latin typeface="Microsoft JhengHei"/>
                <a:cs typeface="Microsoft JhengHei"/>
              </a:rPr>
              <a:t>檢驗、填發診斷書、處方、開具證明文件及其他依法令規定由獸醫師辦理之業務</a:t>
            </a:r>
            <a:r>
              <a:rPr dirty="0" sz="2400" spc="-25">
                <a:latin typeface="Microsoft JhengHei"/>
                <a:cs typeface="Microsoft JhengHei"/>
              </a:rPr>
              <a:t>），</a:t>
            </a:r>
            <a:r>
              <a:rPr dirty="0" sz="2400" spc="600">
                <a:latin typeface="Microsoft JhengHei"/>
                <a:cs typeface="Microsoft JhengHei"/>
              </a:rPr>
              <a:t> </a:t>
            </a:r>
            <a:r>
              <a:rPr dirty="0" sz="2400">
                <a:latin typeface="Microsoft JhengHei"/>
                <a:cs typeface="Microsoft JhengHei"/>
              </a:rPr>
              <a:t>以達</a:t>
            </a:r>
            <a:r>
              <a:rPr dirty="0" sz="2400" spc="-5" b="1">
                <a:solidFill>
                  <a:srgbClr val="00AEB8"/>
                </a:solidFill>
                <a:latin typeface="Microsoft JhengHei"/>
                <a:cs typeface="Microsoft JhengHei"/>
              </a:rPr>
              <a:t>招徠客戶攜帶動物就診目的</a:t>
            </a:r>
            <a:r>
              <a:rPr dirty="0" sz="2400" spc="-50">
                <a:latin typeface="Microsoft JhengHei"/>
                <a:cs typeface="Microsoft JhengHei"/>
              </a:rPr>
              <a:t>。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773669" y="4911153"/>
            <a:ext cx="419481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Microsoft JhengHei"/>
                <a:cs typeface="Microsoft JhengHei"/>
              </a:rPr>
              <a:t>113</a:t>
            </a:r>
            <a:r>
              <a:rPr dirty="0" sz="1800">
                <a:latin typeface="Microsoft JhengHei"/>
                <a:cs typeface="Microsoft JhengHei"/>
              </a:rPr>
              <a:t>年</a:t>
            </a:r>
            <a:r>
              <a:rPr dirty="0" sz="1800" spc="-10">
                <a:latin typeface="Microsoft JhengHei"/>
                <a:cs typeface="Microsoft JhengHei"/>
              </a:rPr>
              <a:t>4</a:t>
            </a:r>
            <a:r>
              <a:rPr dirty="0" sz="1800">
                <a:latin typeface="Microsoft JhengHei"/>
                <a:cs typeface="Microsoft JhengHei"/>
              </a:rPr>
              <a:t>月</a:t>
            </a:r>
            <a:r>
              <a:rPr dirty="0" sz="1800" spc="-10">
                <a:latin typeface="Microsoft JhengHei"/>
                <a:cs typeface="Microsoft JhengHei"/>
              </a:rPr>
              <a:t>19</a:t>
            </a:r>
            <a:r>
              <a:rPr dirty="0" sz="1800" spc="-5">
                <a:latin typeface="Microsoft JhengHei"/>
                <a:cs typeface="Microsoft JhengHei"/>
              </a:rPr>
              <a:t>日農授防字第</a:t>
            </a:r>
            <a:r>
              <a:rPr dirty="0" sz="1800" spc="-10">
                <a:latin typeface="Microsoft JhengHei"/>
                <a:cs typeface="Microsoft JhengHei"/>
              </a:rPr>
              <a:t>1131834260</a:t>
            </a:r>
            <a:r>
              <a:rPr dirty="0" sz="1800" spc="-50">
                <a:latin typeface="Microsoft JhengHei"/>
                <a:cs typeface="Microsoft JhengHei"/>
              </a:rPr>
              <a:t>號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638175" y="4524375"/>
            <a:ext cx="2228850" cy="638175"/>
          </a:xfrm>
          <a:custGeom>
            <a:avLst/>
            <a:gdLst/>
            <a:ahLst/>
            <a:cxnLst/>
            <a:rect l="l" t="t" r="r" b="b"/>
            <a:pathLst>
              <a:path w="2228850" h="638175">
                <a:moveTo>
                  <a:pt x="2122424" y="0"/>
                </a:moveTo>
                <a:lnTo>
                  <a:pt x="106362" y="0"/>
                </a:lnTo>
                <a:lnTo>
                  <a:pt x="64963" y="8360"/>
                </a:lnTo>
                <a:lnTo>
                  <a:pt x="31154" y="31162"/>
                </a:lnTo>
                <a:lnTo>
                  <a:pt x="8359" y="64990"/>
                </a:lnTo>
                <a:lnTo>
                  <a:pt x="0" y="106425"/>
                </a:lnTo>
                <a:lnTo>
                  <a:pt x="0" y="531749"/>
                </a:lnTo>
                <a:lnTo>
                  <a:pt x="8359" y="573184"/>
                </a:lnTo>
                <a:lnTo>
                  <a:pt x="31154" y="607012"/>
                </a:lnTo>
                <a:lnTo>
                  <a:pt x="64963" y="629814"/>
                </a:lnTo>
                <a:lnTo>
                  <a:pt x="106362" y="638175"/>
                </a:lnTo>
                <a:lnTo>
                  <a:pt x="2122424" y="638175"/>
                </a:lnTo>
                <a:lnTo>
                  <a:pt x="2163859" y="629814"/>
                </a:lnTo>
                <a:lnTo>
                  <a:pt x="2197687" y="607012"/>
                </a:lnTo>
                <a:lnTo>
                  <a:pt x="2220489" y="573184"/>
                </a:lnTo>
                <a:lnTo>
                  <a:pt x="2228850" y="531749"/>
                </a:lnTo>
                <a:lnTo>
                  <a:pt x="2228850" y="106425"/>
                </a:lnTo>
                <a:lnTo>
                  <a:pt x="2220489" y="64990"/>
                </a:lnTo>
                <a:lnTo>
                  <a:pt x="2197687" y="31162"/>
                </a:lnTo>
                <a:lnTo>
                  <a:pt x="2163859" y="8360"/>
                </a:lnTo>
                <a:lnTo>
                  <a:pt x="2122424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332422" y="1772941"/>
            <a:ext cx="11511280" cy="326453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240029" algn="l"/>
              </a:tabLst>
            </a:pPr>
            <a:r>
              <a:rPr dirty="0" sz="2750" spc="5" b="1">
                <a:solidFill>
                  <a:srgbClr val="EF7067"/>
                </a:solidFill>
                <a:latin typeface="Microsoft JhengHei"/>
                <a:cs typeface="Microsoft JhengHei"/>
              </a:rPr>
              <a:t>強制獸醫診療機構懸掛證照(第</a:t>
            </a:r>
            <a:r>
              <a:rPr dirty="0" sz="2750" b="1">
                <a:solidFill>
                  <a:srgbClr val="EF7067"/>
                </a:solidFill>
                <a:latin typeface="Microsoft JhengHei"/>
                <a:cs typeface="Microsoft JhengHei"/>
              </a:rPr>
              <a:t>21</a:t>
            </a:r>
            <a:r>
              <a:rPr dirty="0" sz="2750" spc="-25" b="1">
                <a:solidFill>
                  <a:srgbClr val="EF7067"/>
                </a:solidFill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  <a:p>
            <a:pPr marL="469900" marR="5080">
              <a:lnSpc>
                <a:spcPts val="3000"/>
              </a:lnSpc>
              <a:spcBef>
                <a:spcPts val="575"/>
              </a:spcBef>
            </a:pPr>
            <a:r>
              <a:rPr dirty="0" sz="2750" spc="20">
                <a:latin typeface="Microsoft JhengHei"/>
                <a:cs typeface="Microsoft JhengHei"/>
              </a:rPr>
              <a:t>獸醫診療機構應將其</a:t>
            </a:r>
            <a:r>
              <a:rPr dirty="0" sz="2750" spc="25" b="1">
                <a:solidFill>
                  <a:srgbClr val="00AEB8"/>
                </a:solidFill>
                <a:latin typeface="Microsoft JhengHei"/>
                <a:cs typeface="Microsoft JhengHei"/>
              </a:rPr>
              <a:t>開業執照、診療時間</a:t>
            </a:r>
            <a:r>
              <a:rPr dirty="0" sz="2750" spc="10">
                <a:latin typeface="Microsoft JhengHei"/>
                <a:cs typeface="Microsoft JhengHei"/>
              </a:rPr>
              <a:t>及其他診療規則懸掛於明顯處</a:t>
            </a:r>
            <a:r>
              <a:rPr dirty="0" sz="2750" spc="20">
                <a:latin typeface="Microsoft JhengHei"/>
                <a:cs typeface="Microsoft JhengHei"/>
              </a:rPr>
              <a:t>所；其獸醫師或獸醫佐</a:t>
            </a:r>
            <a:r>
              <a:rPr dirty="0" sz="2750" spc="20" b="1">
                <a:solidFill>
                  <a:srgbClr val="00AEB8"/>
                </a:solidFill>
                <a:latin typeface="Microsoft JhengHei"/>
                <a:cs typeface="Microsoft JhengHei"/>
              </a:rPr>
              <a:t>執業執照及證書</a:t>
            </a:r>
            <a:r>
              <a:rPr dirty="0" sz="2750" spc="10">
                <a:latin typeface="Microsoft JhengHei"/>
                <a:cs typeface="Microsoft JhengHei"/>
              </a:rPr>
              <a:t>，亦同。</a:t>
            </a:r>
            <a:endParaRPr sz="275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71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750" spc="10" b="1">
                <a:solidFill>
                  <a:srgbClr val="EF7067"/>
                </a:solidFill>
                <a:latin typeface="Microsoft JhengHei"/>
                <a:cs typeface="Microsoft JhengHei"/>
              </a:rPr>
              <a:t>診療廣告禁止及限制(第</a:t>
            </a:r>
            <a:r>
              <a:rPr dirty="0" sz="2750" b="1">
                <a:solidFill>
                  <a:srgbClr val="EF7067"/>
                </a:solidFill>
                <a:latin typeface="Microsoft JhengHei"/>
                <a:cs typeface="Microsoft JhengHei"/>
              </a:rPr>
              <a:t>23</a:t>
            </a:r>
            <a:r>
              <a:rPr dirty="0" sz="2750" spc="-25" b="1">
                <a:solidFill>
                  <a:srgbClr val="EF7067"/>
                </a:solidFill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  <a:p>
            <a:pPr lvl="1" marL="697865" indent="-227965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7865" algn="l"/>
              </a:tabLst>
            </a:pPr>
            <a:r>
              <a:rPr dirty="0" sz="2750" spc="20">
                <a:latin typeface="Microsoft JhengHei"/>
                <a:cs typeface="Microsoft JhengHei"/>
              </a:rPr>
              <a:t>非獸醫診療機構，不得為</a:t>
            </a:r>
            <a:r>
              <a:rPr dirty="0" sz="2750" spc="20" b="1">
                <a:solidFill>
                  <a:srgbClr val="00AEB8"/>
                </a:solidFill>
                <a:latin typeface="Microsoft JhengHei"/>
                <a:cs typeface="Microsoft JhengHei"/>
              </a:rPr>
              <a:t>診療廣告</a:t>
            </a:r>
            <a:r>
              <a:rPr dirty="0" sz="2750" spc="-50">
                <a:latin typeface="Microsoft JhengHei"/>
                <a:cs typeface="Microsoft JhengHei"/>
              </a:rPr>
              <a:t>。</a:t>
            </a:r>
            <a:endParaRPr sz="2750">
              <a:latin typeface="Microsoft JhengHei"/>
              <a:cs typeface="Microsoft JhengHei"/>
            </a:endParaRPr>
          </a:p>
          <a:p>
            <a:pPr lvl="1" marL="697865" indent="-227965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7865" algn="l"/>
              </a:tabLst>
            </a:pPr>
            <a:r>
              <a:rPr dirty="0" sz="2750" spc="-5">
                <a:latin typeface="Microsoft JhengHei"/>
                <a:cs typeface="Microsoft JhengHei"/>
              </a:rPr>
              <a:t>獸醫診療機構對其業務，不得登載散布虛偽之廣告。</a:t>
            </a:r>
            <a:endParaRPr sz="2750">
              <a:latin typeface="Microsoft JhengHei"/>
              <a:cs typeface="Microsoft JhengHei"/>
            </a:endParaRPr>
          </a:p>
          <a:p>
            <a:pPr marL="507365">
              <a:lnSpc>
                <a:spcPct val="100000"/>
              </a:lnSpc>
              <a:spcBef>
                <a:spcPts val="1455"/>
              </a:spcBef>
            </a:pPr>
            <a:r>
              <a:rPr dirty="0" sz="2400" spc="-10" b="1">
                <a:solidFill>
                  <a:srgbClr val="FFFFFF"/>
                </a:solidFill>
                <a:latin typeface="Microsoft JhengHei"/>
                <a:cs typeface="Microsoft JhengHei"/>
              </a:rPr>
              <a:t>診療廣告定義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B3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353059" y="1715897"/>
            <a:ext cx="11242675" cy="475615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3200" spc="-30" b="1">
                <a:solidFill>
                  <a:srgbClr val="EF7067"/>
                </a:solidFill>
                <a:latin typeface="Microsoft JhengHei"/>
                <a:cs typeface="Microsoft JhengHei"/>
              </a:rPr>
              <a:t>收費標準(第</a:t>
            </a:r>
            <a:r>
              <a:rPr dirty="0" sz="3200" spc="-20" b="1">
                <a:solidFill>
                  <a:srgbClr val="EF7067"/>
                </a:solidFill>
                <a:latin typeface="Microsoft JhengHei"/>
                <a:cs typeface="Microsoft JhengHei"/>
              </a:rPr>
              <a:t>24</a:t>
            </a:r>
            <a:r>
              <a:rPr dirty="0" sz="3200" spc="-40" b="1">
                <a:solidFill>
                  <a:srgbClr val="EF7067"/>
                </a:solidFill>
                <a:latin typeface="Microsoft JhengHei"/>
                <a:cs typeface="Microsoft JhengHei"/>
              </a:rPr>
              <a:t>條)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45">
                <a:latin typeface="Microsoft JhengHei"/>
                <a:cs typeface="Microsoft JhengHei"/>
              </a:rPr>
              <a:t>獸醫診療機構收取診療費用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不得超過規定標準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50">
                <a:latin typeface="Microsoft JhengHei"/>
                <a:cs typeface="Microsoft JhengHei"/>
              </a:rPr>
              <a:t>依動物所有人或管理人要求，掣給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收費明細表及收據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  <a:p>
            <a:pPr marL="240665" marR="5080" indent="-228600">
              <a:lnSpc>
                <a:spcPts val="3460"/>
              </a:lnSpc>
              <a:spcBef>
                <a:spcPts val="109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5">
                <a:latin typeface="Microsoft JhengHei"/>
                <a:cs typeface="Microsoft JhengHei"/>
              </a:rPr>
              <a:t>診療費用標準，由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所在地獸醫師公會</a:t>
            </a:r>
            <a:r>
              <a:rPr dirty="0" sz="3200" spc="-45">
                <a:latin typeface="Microsoft JhengHei"/>
                <a:cs typeface="Microsoft JhengHei"/>
              </a:rPr>
              <a:t>擬訂，報請所在地直轄市或縣</a:t>
            </a:r>
            <a:r>
              <a:rPr dirty="0" sz="3200">
                <a:latin typeface="Microsoft JhengHei"/>
                <a:cs typeface="Microsoft JhengHei"/>
              </a:rPr>
              <a:t>（市</a:t>
            </a:r>
            <a:r>
              <a:rPr dirty="0" sz="3200" spc="-85">
                <a:latin typeface="Microsoft JhengHei"/>
                <a:cs typeface="Microsoft JhengHei"/>
              </a:rPr>
              <a:t>）</a:t>
            </a:r>
            <a:r>
              <a:rPr dirty="0" sz="3200" spc="-40">
                <a:latin typeface="Microsoft JhengHei"/>
                <a:cs typeface="Microsoft JhengHei"/>
              </a:rPr>
              <a:t>主管機關核備。</a:t>
            </a:r>
            <a:endParaRPr sz="320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3200" spc="-40" b="1">
                <a:solidFill>
                  <a:srgbClr val="EF7067"/>
                </a:solidFill>
                <a:latin typeface="Microsoft JhengHei"/>
                <a:cs typeface="Microsoft JhengHei"/>
              </a:rPr>
              <a:t>診斷與證明書交付原則(第</a:t>
            </a:r>
            <a:r>
              <a:rPr dirty="0" sz="3200" spc="-20" b="1">
                <a:solidFill>
                  <a:srgbClr val="EF7067"/>
                </a:solidFill>
                <a:latin typeface="Microsoft JhengHei"/>
                <a:cs typeface="Microsoft JhengHei"/>
              </a:rPr>
              <a:t>11</a:t>
            </a:r>
            <a:r>
              <a:rPr dirty="0" sz="3200" spc="-40" b="1">
                <a:solidFill>
                  <a:srgbClr val="EF7067"/>
                </a:solidFill>
                <a:latin typeface="Microsoft JhengHei"/>
                <a:cs typeface="Microsoft JhengHei"/>
              </a:rPr>
              <a:t>條)</a:t>
            </a:r>
            <a:endParaRPr sz="3200">
              <a:latin typeface="Microsoft JhengHei"/>
              <a:cs typeface="Microsoft JhengHei"/>
            </a:endParaRPr>
          </a:p>
          <a:p>
            <a:pPr algn="just" marL="240665" marR="5715" indent="-228600">
              <a:lnSpc>
                <a:spcPct val="91000"/>
              </a:lnSpc>
              <a:spcBef>
                <a:spcPts val="94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70">
                <a:latin typeface="Microsoft JhengHei"/>
                <a:cs typeface="Microsoft JhengHei"/>
              </a:rPr>
              <a:t>執業之獸醫師，如無正當理由，不得拒絕診斷、治療及檢驗，</a:t>
            </a:r>
            <a:r>
              <a:rPr dirty="0" sz="3200" spc="-30">
                <a:latin typeface="Microsoft JhengHei"/>
                <a:cs typeface="Microsoft JhengHei"/>
              </a:rPr>
              <a:t>並</a:t>
            </a:r>
            <a:r>
              <a:rPr dirty="0" sz="3200" spc="-65" b="1">
                <a:solidFill>
                  <a:srgbClr val="00AEB8"/>
                </a:solidFill>
                <a:latin typeface="Microsoft JhengHei"/>
                <a:cs typeface="Microsoft JhengHei"/>
              </a:rPr>
              <a:t>不得拒絕填發病歷摘要、診斷書、檢驗證明書、影像紀錄及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其他診療相關證明</a:t>
            </a:r>
            <a:r>
              <a:rPr dirty="0" sz="3200" spc="-50">
                <a:latin typeface="Microsoft JhengHei"/>
                <a:cs typeface="Microsoft JhengHei"/>
              </a:rPr>
              <a:t>文件。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獸醫師執業應遵循事項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B3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4825" y="361950"/>
            <a:ext cx="11687175" cy="1057275"/>
          </a:xfrm>
          <a:custGeom>
            <a:avLst/>
            <a:gdLst/>
            <a:ahLst/>
            <a:cxnLst/>
            <a:rect l="l" t="t" r="r" b="b"/>
            <a:pathLst>
              <a:path w="11687175" h="1057275">
                <a:moveTo>
                  <a:pt x="0" y="1057275"/>
                </a:moveTo>
                <a:lnTo>
                  <a:pt x="11687175" y="1057275"/>
                </a:lnTo>
                <a:lnTo>
                  <a:pt x="116871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338264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常見違法態樣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54647" y="1715897"/>
            <a:ext cx="9527540" cy="343027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5">
                <a:latin typeface="Microsoft JhengHei"/>
                <a:cs typeface="Microsoft JhengHei"/>
              </a:rPr>
              <a:t>未申辦</a:t>
            </a:r>
            <a:r>
              <a:rPr dirty="0" sz="3200" spc="-30" b="1">
                <a:solidFill>
                  <a:srgbClr val="00AEB8"/>
                </a:solidFill>
                <a:latin typeface="Microsoft JhengHei"/>
                <a:cs typeface="Microsoft JhengHei"/>
              </a:rPr>
              <a:t>執業執照</a:t>
            </a:r>
            <a:r>
              <a:rPr dirty="0" sz="3200" spc="-30">
                <a:latin typeface="Microsoft JhengHei"/>
                <a:cs typeface="Microsoft JhengHei"/>
              </a:rPr>
              <a:t>(違反獸醫師法第</a:t>
            </a:r>
            <a:r>
              <a:rPr dirty="0" sz="3200" spc="-10">
                <a:latin typeface="Microsoft JhengHei"/>
                <a:cs typeface="Microsoft JhengHei"/>
              </a:rPr>
              <a:t>5</a:t>
            </a:r>
            <a:r>
              <a:rPr dirty="0" sz="3200" spc="-35">
                <a:latin typeface="Microsoft JhengHei"/>
                <a:cs typeface="Microsoft JhengHei"/>
              </a:rPr>
              <a:t>條第</a:t>
            </a:r>
            <a:r>
              <a:rPr dirty="0" sz="3200" spc="-10">
                <a:latin typeface="Microsoft JhengHei"/>
                <a:cs typeface="Microsoft JhengHei"/>
              </a:rPr>
              <a:t>1</a:t>
            </a:r>
            <a:r>
              <a:rPr dirty="0" sz="3200" spc="-40">
                <a:latin typeface="Microsoft JhengHei"/>
                <a:cs typeface="Microsoft JhengHei"/>
              </a:rPr>
              <a:t>項)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5">
                <a:latin typeface="Microsoft JhengHei"/>
                <a:cs typeface="Microsoft JhengHei"/>
              </a:rPr>
              <a:t>未報備</a:t>
            </a:r>
            <a:r>
              <a:rPr dirty="0" sz="3200" spc="-30" b="1">
                <a:solidFill>
                  <a:srgbClr val="00AEB8"/>
                </a:solidFill>
                <a:latin typeface="Microsoft JhengHei"/>
                <a:cs typeface="Microsoft JhengHei"/>
              </a:rPr>
              <a:t>異地執業</a:t>
            </a:r>
            <a:r>
              <a:rPr dirty="0" sz="3200" spc="-30">
                <a:latin typeface="Microsoft JhengHei"/>
                <a:cs typeface="Microsoft JhengHei"/>
              </a:rPr>
              <a:t>(違反獸醫師法第</a:t>
            </a:r>
            <a:r>
              <a:rPr dirty="0" sz="3200" spc="-10">
                <a:latin typeface="Microsoft JhengHei"/>
                <a:cs typeface="Microsoft JhengHei"/>
              </a:rPr>
              <a:t>7</a:t>
            </a:r>
            <a:r>
              <a:rPr dirty="0" sz="3200" spc="-40">
                <a:latin typeface="Microsoft JhengHei"/>
                <a:cs typeface="Microsoft JhengHei"/>
              </a:rPr>
              <a:t>條)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25">
                <a:latin typeface="Microsoft JhengHei"/>
                <a:cs typeface="Microsoft JhengHei"/>
              </a:rPr>
              <a:t>未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變更執業處所</a:t>
            </a:r>
            <a:r>
              <a:rPr dirty="0" sz="3200" spc="-30">
                <a:latin typeface="Microsoft JhengHei"/>
                <a:cs typeface="Microsoft JhengHei"/>
              </a:rPr>
              <a:t>(違反獸醫師法第</a:t>
            </a:r>
            <a:r>
              <a:rPr dirty="0" sz="3200" spc="-10">
                <a:latin typeface="Microsoft JhengHei"/>
                <a:cs typeface="Microsoft JhengHei"/>
              </a:rPr>
              <a:t>8</a:t>
            </a:r>
            <a:r>
              <a:rPr dirty="0" sz="3200" spc="-25">
                <a:latin typeface="Microsoft JhengHei"/>
                <a:cs typeface="Microsoft JhengHei"/>
              </a:rPr>
              <a:t>條第</a:t>
            </a:r>
            <a:r>
              <a:rPr dirty="0" sz="3200" spc="-10">
                <a:latin typeface="Microsoft JhengHei"/>
                <a:cs typeface="Microsoft JhengHei"/>
              </a:rPr>
              <a:t>1</a:t>
            </a:r>
            <a:r>
              <a:rPr dirty="0" sz="3200" spc="-40">
                <a:latin typeface="Microsoft JhengHei"/>
                <a:cs typeface="Microsoft JhengHei"/>
              </a:rPr>
              <a:t>項)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5">
                <a:latin typeface="Microsoft JhengHei"/>
                <a:cs typeface="Microsoft JhengHei"/>
              </a:rPr>
              <a:t>未製作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診療及檢驗紀錄</a:t>
            </a:r>
            <a:r>
              <a:rPr dirty="0" sz="3200" spc="-30">
                <a:latin typeface="Microsoft JhengHei"/>
                <a:cs typeface="Microsoft JhengHei"/>
              </a:rPr>
              <a:t>(違反獸醫師法第</a:t>
            </a:r>
            <a:r>
              <a:rPr dirty="0" sz="3200" spc="-10">
                <a:latin typeface="Microsoft JhengHei"/>
                <a:cs typeface="Microsoft JhengHei"/>
              </a:rPr>
              <a:t>12</a:t>
            </a:r>
            <a:r>
              <a:rPr dirty="0" sz="3200" spc="-40">
                <a:latin typeface="Microsoft JhengHei"/>
                <a:cs typeface="Microsoft JhengHei"/>
              </a:rPr>
              <a:t>條)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59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5">
                <a:latin typeface="Microsoft JhengHei"/>
                <a:cs typeface="Microsoft JhengHei"/>
              </a:rPr>
              <a:t>未依飼主要求提供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收據及明細</a:t>
            </a:r>
            <a:r>
              <a:rPr dirty="0" sz="3200" spc="-30">
                <a:latin typeface="Microsoft JhengHei"/>
                <a:cs typeface="Microsoft JhengHei"/>
              </a:rPr>
              <a:t>(違反獸醫師法第</a:t>
            </a:r>
            <a:r>
              <a:rPr dirty="0" sz="3200" spc="-10">
                <a:latin typeface="Microsoft JhengHei"/>
                <a:cs typeface="Microsoft JhengHei"/>
              </a:rPr>
              <a:t>12</a:t>
            </a:r>
            <a:r>
              <a:rPr dirty="0" sz="3200" spc="-40">
                <a:latin typeface="Microsoft JhengHei"/>
                <a:cs typeface="Microsoft JhengHei"/>
              </a:rPr>
              <a:t>條)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59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0">
                <a:latin typeface="Microsoft JhengHei"/>
                <a:cs typeface="Microsoft JhengHei"/>
              </a:rPr>
              <a:t>未</a:t>
            </a:r>
            <a:r>
              <a:rPr dirty="0" sz="3200" spc="-45" b="1">
                <a:solidFill>
                  <a:srgbClr val="00AEB8"/>
                </a:solidFill>
                <a:latin typeface="Microsoft JhengHei"/>
                <a:cs typeface="Microsoft JhengHei"/>
              </a:rPr>
              <a:t>懸掛執業執照或獸醫師證書</a:t>
            </a:r>
            <a:r>
              <a:rPr dirty="0" sz="3200" spc="-30">
                <a:latin typeface="Microsoft JhengHei"/>
                <a:cs typeface="Microsoft JhengHei"/>
              </a:rPr>
              <a:t>(違反獸醫師法第</a:t>
            </a:r>
            <a:r>
              <a:rPr dirty="0" sz="3200" spc="-10">
                <a:latin typeface="Microsoft JhengHei"/>
                <a:cs typeface="Microsoft JhengHei"/>
              </a:rPr>
              <a:t>21</a:t>
            </a:r>
            <a:r>
              <a:rPr dirty="0" sz="3200" spc="-40">
                <a:latin typeface="Microsoft JhengHei"/>
                <a:cs typeface="Microsoft JhengHei"/>
              </a:rPr>
              <a:t>條)</a:t>
            </a:r>
            <a:endParaRPr sz="320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13625" y="5288568"/>
            <a:ext cx="1604098" cy="1386260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1602" y="656843"/>
            <a:ext cx="26225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C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342900"/>
            <a:ext cx="12192000" cy="1057275"/>
          </a:xfrm>
          <a:custGeom>
            <a:avLst/>
            <a:gdLst/>
            <a:ahLst/>
            <a:cxnLst/>
            <a:rect l="l" t="t" r="r" b="b"/>
            <a:pathLst>
              <a:path w="12192000" h="1057275">
                <a:moveTo>
                  <a:pt x="12192000" y="0"/>
                </a:moveTo>
                <a:lnTo>
                  <a:pt x="0" y="0"/>
                </a:lnTo>
                <a:lnTo>
                  <a:pt x="0" y="1057275"/>
                </a:lnTo>
                <a:lnTo>
                  <a:pt x="12192000" y="1057275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700659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50"/>
              <a:t>寵物洗牙是否是獸醫師業務?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917575" y="1891411"/>
            <a:ext cx="10929620" cy="2447925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4586605">
              <a:lnSpc>
                <a:spcPct val="100000"/>
              </a:lnSpc>
              <a:spcBef>
                <a:spcPts val="770"/>
              </a:spcBef>
            </a:pPr>
            <a:r>
              <a:rPr dirty="0" sz="2750">
                <a:latin typeface="Microsoft JhengHei"/>
                <a:cs typeface="Microsoft JhengHei"/>
              </a:rPr>
              <a:t>104.09.23</a:t>
            </a:r>
            <a:r>
              <a:rPr dirty="0" sz="2750" spc="80">
                <a:latin typeface="Microsoft JhengHei"/>
                <a:cs typeface="Microsoft JhengHei"/>
              </a:rPr>
              <a:t> 農授防字第</a:t>
            </a:r>
            <a:r>
              <a:rPr dirty="0" sz="2750">
                <a:latin typeface="Microsoft JhengHei"/>
                <a:cs typeface="Microsoft JhengHei"/>
              </a:rPr>
              <a:t>1040236229</a:t>
            </a:r>
            <a:r>
              <a:rPr dirty="0" sz="2750" spc="-25">
                <a:latin typeface="Microsoft JhengHei"/>
                <a:cs typeface="Microsoft JhengHei"/>
              </a:rPr>
              <a:t>號函</a:t>
            </a:r>
            <a:endParaRPr sz="2750">
              <a:latin typeface="Microsoft JhengHei"/>
              <a:cs typeface="Microsoft JhengHei"/>
            </a:endParaRPr>
          </a:p>
          <a:p>
            <a:pPr marL="241300" marR="5080" indent="-229235">
              <a:lnSpc>
                <a:spcPts val="3080"/>
              </a:lnSpc>
              <a:spcBef>
                <a:spcPts val="97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20">
                <a:latin typeface="Microsoft JhengHei"/>
                <a:cs typeface="Microsoft JhengHei"/>
              </a:rPr>
              <a:t>寵物洗牙為使用</a:t>
            </a:r>
            <a:r>
              <a:rPr dirty="0" sz="2750" spc="20" b="1">
                <a:solidFill>
                  <a:srgbClr val="00AEB8"/>
                </a:solidFill>
                <a:latin typeface="Microsoft JhengHei"/>
                <a:cs typeface="Microsoft JhengHei"/>
              </a:rPr>
              <a:t>牙科器械、超音波洗牙機</a:t>
            </a:r>
            <a:r>
              <a:rPr dirty="0" sz="2750" spc="10">
                <a:latin typeface="Microsoft JhengHei"/>
                <a:cs typeface="Microsoft JhengHei"/>
              </a:rPr>
              <a:t>為動物清除或刮除牙菌斑、牙結石，以達口腔衛生之目的，</a:t>
            </a:r>
            <a:r>
              <a:rPr dirty="0" sz="2750" spc="25" b="1">
                <a:solidFill>
                  <a:srgbClr val="00AEB8"/>
                </a:solidFill>
                <a:latin typeface="Microsoft JhengHei"/>
                <a:cs typeface="Microsoft JhengHei"/>
              </a:rPr>
              <a:t>屬獸醫業務</a:t>
            </a:r>
            <a:r>
              <a:rPr dirty="0" sz="2750" spc="-50">
                <a:latin typeface="Microsoft JhengHei"/>
                <a:cs typeface="Microsoft JhengHei"/>
              </a:rPr>
              <a:t>。</a:t>
            </a:r>
            <a:endParaRPr sz="2750">
              <a:latin typeface="Microsoft JhengHei"/>
              <a:cs typeface="Microsoft JhengHei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35">
                <a:latin typeface="Microsoft JhengHei"/>
                <a:cs typeface="Microsoft JhengHei"/>
              </a:rPr>
              <a:t>使用</a:t>
            </a:r>
            <a:r>
              <a:rPr dirty="0" sz="2750" spc="25" b="1">
                <a:solidFill>
                  <a:srgbClr val="00AEB8"/>
                </a:solidFill>
                <a:latin typeface="Microsoft JhengHei"/>
                <a:cs typeface="Microsoft JhengHei"/>
              </a:rPr>
              <a:t>套手指牙刷及天然礦石</a:t>
            </a:r>
            <a:r>
              <a:rPr dirty="0" sz="2750" spc="10">
                <a:latin typeface="Microsoft JhengHei"/>
                <a:cs typeface="Microsoft JhengHei"/>
              </a:rPr>
              <a:t>物品進行寵物清潔牙齒</a:t>
            </a:r>
            <a:endParaRPr sz="275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dirty="0" sz="2750">
                <a:latin typeface="Wingdings"/>
                <a:cs typeface="Wingdings"/>
              </a:rPr>
              <a:t></a:t>
            </a:r>
            <a:r>
              <a:rPr dirty="0" sz="2750" spc="15" b="1">
                <a:solidFill>
                  <a:srgbClr val="00AEB8"/>
                </a:solidFill>
                <a:latin typeface="Microsoft JhengHei"/>
                <a:cs typeface="Microsoft JhengHei"/>
              </a:rPr>
              <a:t>未構成獸醫業務要件</a:t>
            </a:r>
            <a:endParaRPr sz="275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42148" y="4599002"/>
            <a:ext cx="2051703" cy="1765270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EF70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03504" y="656843"/>
            <a:ext cx="29781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D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4825" y="361950"/>
            <a:ext cx="11687175" cy="1057275"/>
          </a:xfrm>
          <a:custGeom>
            <a:avLst/>
            <a:gdLst/>
            <a:ahLst/>
            <a:cxnLst/>
            <a:rect l="l" t="t" r="r" b="b"/>
            <a:pathLst>
              <a:path w="11687175" h="1057275">
                <a:moveTo>
                  <a:pt x="0" y="1057275"/>
                </a:moveTo>
                <a:lnTo>
                  <a:pt x="11687175" y="1057275"/>
                </a:lnTo>
                <a:lnTo>
                  <a:pt x="116871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812482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50"/>
              <a:t>動物針灸治療是否是獸醫師業務?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937260" y="1824291"/>
            <a:ext cx="10815955" cy="2229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7794625">
              <a:lnSpc>
                <a:spcPct val="100000"/>
              </a:lnSpc>
              <a:spcBef>
                <a:spcPts val="125"/>
              </a:spcBef>
            </a:pPr>
            <a:r>
              <a:rPr dirty="0" sz="2000" spc="-10">
                <a:latin typeface="Microsoft JhengHei"/>
                <a:cs typeface="Microsoft JhengHei"/>
              </a:rPr>
              <a:t>102.03.15</a:t>
            </a:r>
            <a:endParaRPr sz="2000">
              <a:latin typeface="Microsoft JhengHei"/>
              <a:cs typeface="Microsoft JhengHei"/>
            </a:endParaRPr>
          </a:p>
          <a:p>
            <a:pPr marL="7794625">
              <a:lnSpc>
                <a:spcPct val="100000"/>
              </a:lnSpc>
              <a:spcBef>
                <a:spcPts val="5"/>
              </a:spcBef>
            </a:pPr>
            <a:r>
              <a:rPr dirty="0" sz="2000" spc="-20">
                <a:latin typeface="Microsoft JhengHei"/>
                <a:cs typeface="Microsoft JhengHei"/>
              </a:rPr>
              <a:t>農防字第</a:t>
            </a:r>
            <a:r>
              <a:rPr dirty="0" sz="2000" spc="-10">
                <a:latin typeface="Microsoft JhengHei"/>
                <a:cs typeface="Microsoft JhengHei"/>
              </a:rPr>
              <a:t>1021472417</a:t>
            </a:r>
            <a:r>
              <a:rPr dirty="0" sz="2000" spc="-25">
                <a:latin typeface="Microsoft JhengHei"/>
                <a:cs typeface="Microsoft JhengHei"/>
              </a:rPr>
              <a:t>號函</a:t>
            </a:r>
            <a:endParaRPr sz="2000">
              <a:latin typeface="Microsoft JhengHei"/>
              <a:cs typeface="Microsoft JhengHei"/>
            </a:endParaRPr>
          </a:p>
          <a:p>
            <a:pPr algn="just" marL="240029" marR="396240" indent="-227965">
              <a:lnSpc>
                <a:spcPts val="3460"/>
              </a:lnSpc>
              <a:spcBef>
                <a:spcPts val="22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200" spc="-65">
                <a:latin typeface="Microsoft JhengHei"/>
                <a:cs typeface="Microsoft JhengHei"/>
              </a:rPr>
              <a:t>動物之針灸操作須了解動物穴位位置、作業及操作方式等	中獸醫專門知識，具有治療目的及效用，亦屬侵入性治療</a:t>
            </a:r>
            <a:r>
              <a:rPr dirty="0" sz="3200" spc="-65">
                <a:latin typeface="Microsoft JhengHei"/>
                <a:cs typeface="Microsoft JhengHei"/>
              </a:rPr>
              <a:t>	</a:t>
            </a:r>
            <a:r>
              <a:rPr dirty="0" sz="3200" spc="-35">
                <a:latin typeface="Microsoft JhengHei"/>
                <a:cs typeface="Microsoft JhengHei"/>
              </a:rPr>
              <a:t>行為，應由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獸醫師為之</a:t>
            </a:r>
            <a:r>
              <a:rPr dirty="0" sz="3200" spc="-50">
                <a:latin typeface="Microsoft JhengHei"/>
                <a:cs typeface="Microsoft JhengHei"/>
              </a:rPr>
              <a:t>。</a:t>
            </a:r>
            <a:endParaRPr sz="320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95916" y="5024974"/>
            <a:ext cx="1896617" cy="1674717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EF70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03504" y="656843"/>
            <a:ext cx="29781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D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4825" y="361950"/>
            <a:ext cx="11687175" cy="1057275"/>
          </a:xfrm>
          <a:custGeom>
            <a:avLst/>
            <a:gdLst/>
            <a:ahLst/>
            <a:cxnLst/>
            <a:rect l="l" t="t" r="r" b="b"/>
            <a:pathLst>
              <a:path w="11687175" h="1057275">
                <a:moveTo>
                  <a:pt x="0" y="1057275"/>
                </a:moveTo>
                <a:lnTo>
                  <a:pt x="11687175" y="1057275"/>
                </a:lnTo>
                <a:lnTo>
                  <a:pt x="116871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588835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50"/>
              <a:t>藥浴是否是獸醫師業務?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917575" y="2523616"/>
            <a:ext cx="10777220" cy="176085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600" spc="-10" b="1">
                <a:solidFill>
                  <a:srgbClr val="00AEB8"/>
                </a:solidFill>
                <a:latin typeface="Microsoft JhengHei"/>
                <a:cs typeface="Microsoft JhengHei"/>
              </a:rPr>
              <a:t>藥浴屬於獸醫師業務</a:t>
            </a:r>
            <a:r>
              <a:rPr dirty="0" sz="3600" spc="-50">
                <a:latin typeface="Microsoft JhengHei"/>
                <a:cs typeface="Microsoft JhengHei"/>
              </a:rPr>
              <a:t>。</a:t>
            </a:r>
            <a:endParaRPr sz="3600">
              <a:latin typeface="Microsoft JhengHei"/>
              <a:cs typeface="Microsoft JhengHei"/>
            </a:endParaRPr>
          </a:p>
          <a:p>
            <a:pPr marL="241300" marR="5080" indent="-229235">
              <a:lnSpc>
                <a:spcPts val="3900"/>
              </a:lnSpc>
              <a:spcBef>
                <a:spcPts val="10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600" spc="-15">
                <a:latin typeface="Microsoft JhengHei"/>
                <a:cs typeface="Microsoft JhengHei"/>
              </a:rPr>
              <a:t>特定寵物業者非屬獸醫診療機構，不得為寵物進行藥</a:t>
            </a:r>
            <a:r>
              <a:rPr dirty="0" sz="3600" spc="-20">
                <a:latin typeface="Microsoft JhengHei"/>
                <a:cs typeface="Microsoft JhengHei"/>
              </a:rPr>
              <a:t>浴治療。</a:t>
            </a:r>
            <a:endParaRPr sz="3600">
              <a:latin typeface="Microsoft JhengHei"/>
              <a:cs typeface="Microsoft JhengHe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579866" y="1761172"/>
            <a:ext cx="3288665" cy="6400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10">
                <a:latin typeface="Microsoft JhengHei"/>
                <a:cs typeface="Microsoft JhengHei"/>
              </a:rPr>
              <a:t>95.11.08</a:t>
            </a:r>
            <a:endParaRPr sz="200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20">
                <a:latin typeface="Microsoft JhengHei"/>
                <a:cs typeface="Microsoft JhengHei"/>
              </a:rPr>
              <a:t>防檢一字第</a:t>
            </a:r>
            <a:r>
              <a:rPr dirty="0" sz="2000" spc="-10">
                <a:latin typeface="Microsoft JhengHei"/>
                <a:cs typeface="Microsoft JhengHei"/>
              </a:rPr>
              <a:t>0951432922</a:t>
            </a:r>
            <a:r>
              <a:rPr dirty="0" sz="2000" spc="-25">
                <a:latin typeface="Microsoft JhengHei"/>
                <a:cs typeface="Microsoft JhengHei"/>
              </a:rPr>
              <a:t>號函</a:t>
            </a:r>
            <a:endParaRPr sz="2000">
              <a:latin typeface="Microsoft JhengHei"/>
              <a:cs typeface="Microsoft JhengHe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66190" y="4891251"/>
            <a:ext cx="1989996" cy="1804583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EF70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03504" y="656843"/>
            <a:ext cx="29781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D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4825" y="361950"/>
            <a:ext cx="11687175" cy="1057275"/>
          </a:xfrm>
          <a:custGeom>
            <a:avLst/>
            <a:gdLst/>
            <a:ahLst/>
            <a:cxnLst/>
            <a:rect l="l" t="t" r="r" b="b"/>
            <a:pathLst>
              <a:path w="11687175" h="1057275">
                <a:moveTo>
                  <a:pt x="0" y="1057275"/>
                </a:moveTo>
                <a:lnTo>
                  <a:pt x="11687175" y="1057275"/>
                </a:lnTo>
                <a:lnTo>
                  <a:pt x="116871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837184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50"/>
              <a:t>復建/物理治療是否是獸醫師業務?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014730" y="1665922"/>
            <a:ext cx="10692765" cy="319468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r" marL="7988300" marR="5080" indent="1213485">
              <a:lnSpc>
                <a:spcPct val="100800"/>
              </a:lnSpc>
              <a:spcBef>
                <a:spcPts val="85"/>
              </a:spcBef>
            </a:pPr>
            <a:r>
              <a:rPr dirty="0" sz="1800" spc="-10">
                <a:latin typeface="Microsoft JhengHei"/>
                <a:cs typeface="Microsoft JhengHei"/>
              </a:rPr>
              <a:t>109年10月8</a:t>
            </a:r>
            <a:r>
              <a:rPr dirty="0" sz="1800" spc="-50">
                <a:latin typeface="Microsoft JhengHei"/>
                <a:cs typeface="Microsoft JhengHei"/>
              </a:rPr>
              <a:t>日</a:t>
            </a:r>
            <a:r>
              <a:rPr dirty="0" sz="1800" spc="-5">
                <a:latin typeface="Microsoft JhengHei"/>
                <a:cs typeface="Microsoft JhengHei"/>
              </a:rPr>
              <a:t>防檢一字第</a:t>
            </a:r>
            <a:r>
              <a:rPr dirty="0" sz="1800" spc="-10">
                <a:latin typeface="Microsoft JhengHei"/>
                <a:cs typeface="Microsoft JhengHei"/>
              </a:rPr>
              <a:t>1091472008</a:t>
            </a:r>
            <a:r>
              <a:rPr dirty="0" sz="1800" spc="-50">
                <a:latin typeface="Microsoft JhengHei"/>
                <a:cs typeface="Microsoft JhengHei"/>
              </a:rPr>
              <a:t>號</a:t>
            </a:r>
            <a:endParaRPr sz="1800">
              <a:latin typeface="Microsoft JhengHei"/>
              <a:cs typeface="Microsoft JhengHei"/>
            </a:endParaRPr>
          </a:p>
          <a:p>
            <a:pPr algn="just" marL="240029" marR="130810" indent="-227965">
              <a:lnSpc>
                <a:spcPct val="91800"/>
              </a:lnSpc>
              <a:spcBef>
                <a:spcPts val="143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-5">
                <a:latin typeface="Microsoft JhengHei"/>
                <a:cs typeface="Microsoft JhengHei"/>
              </a:rPr>
              <a:t>動物之復建及物理治療係對有疼痛問題或身體功能受限之患病動物	所為之診斷及處置，針對因生病或受傷導致神經和肌肉骨骼系統傷	害之動物，其目的在於提升患病動物身體功能，以儘量達成日常活</a:t>
            </a:r>
            <a:r>
              <a:rPr dirty="0" sz="2750" spc="-5">
                <a:latin typeface="Microsoft JhengHei"/>
                <a:cs typeface="Microsoft JhengHei"/>
              </a:rPr>
              <a:t>	</a:t>
            </a:r>
            <a:r>
              <a:rPr dirty="0" sz="2750" spc="5">
                <a:latin typeface="Microsoft JhengHei"/>
                <a:cs typeface="Microsoft JhengHei"/>
              </a:rPr>
              <a:t>動之獨立性及一定之生活品質。</a:t>
            </a:r>
            <a:endParaRPr sz="2750">
              <a:latin typeface="Microsoft JhengHei"/>
              <a:cs typeface="Microsoft JhengHei"/>
            </a:endParaRPr>
          </a:p>
          <a:p>
            <a:pPr algn="just" marL="241300" marR="123189" indent="-229235">
              <a:lnSpc>
                <a:spcPts val="3080"/>
              </a:lnSpc>
              <a:spcBef>
                <a:spcPts val="96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>
                <a:latin typeface="Microsoft JhengHei"/>
                <a:cs typeface="Microsoft JhengHei"/>
              </a:rPr>
              <a:t>經獸醫師診斷後開立之復建及物理治療計畫，</a:t>
            </a:r>
            <a:r>
              <a:rPr dirty="0" sz="2750" spc="15" b="1">
                <a:solidFill>
                  <a:srgbClr val="00AEB8"/>
                </a:solidFill>
                <a:latin typeface="Microsoft JhengHei"/>
                <a:cs typeface="Microsoft JhengHei"/>
              </a:rPr>
              <a:t>以治療為目的，無論</a:t>
            </a:r>
            <a:r>
              <a:rPr dirty="0" sz="2750" b="1">
                <a:solidFill>
                  <a:srgbClr val="00AEB8"/>
                </a:solidFill>
                <a:latin typeface="Microsoft JhengHei"/>
                <a:cs typeface="Microsoft JhengHei"/>
              </a:rPr>
              <a:t>徒手或使用儀器，符合上述獸醫醫療行為之範疇</a:t>
            </a:r>
            <a:r>
              <a:rPr dirty="0" sz="2750">
                <a:latin typeface="Microsoft JhengHei"/>
                <a:cs typeface="Microsoft JhengHei"/>
              </a:rPr>
              <a:t>，</a:t>
            </a:r>
            <a:r>
              <a:rPr dirty="0" sz="2750" spc="25" b="1">
                <a:solidFill>
                  <a:srgbClr val="00AEB8"/>
                </a:solidFill>
                <a:latin typeface="Microsoft JhengHei"/>
                <a:cs typeface="Microsoft JhengHei"/>
              </a:rPr>
              <a:t>屬獸醫師業務</a:t>
            </a:r>
            <a:r>
              <a:rPr dirty="0" sz="2750" spc="-50">
                <a:latin typeface="Microsoft JhengHei"/>
                <a:cs typeface="Microsoft JhengHei"/>
              </a:rPr>
              <a:t>。</a:t>
            </a:r>
            <a:endParaRPr sz="275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13625" y="5288568"/>
            <a:ext cx="1604098" cy="1386260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EF70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03504" y="656843"/>
            <a:ext cx="29781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D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4825" y="361950"/>
            <a:ext cx="11687175" cy="1057275"/>
          </a:xfrm>
          <a:custGeom>
            <a:avLst/>
            <a:gdLst/>
            <a:ahLst/>
            <a:cxnLst/>
            <a:rect l="l" t="t" r="r" b="b"/>
            <a:pathLst>
              <a:path w="11687175" h="1057275">
                <a:moveTo>
                  <a:pt x="0" y="1057275"/>
                </a:moveTo>
                <a:lnTo>
                  <a:pt x="11687175" y="1057275"/>
                </a:lnTo>
                <a:lnTo>
                  <a:pt x="116871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588835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50"/>
              <a:t>按摩是否是獸醫師業務?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800100" y="1719897"/>
            <a:ext cx="11153140" cy="2503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985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Microsoft JhengHei"/>
                <a:cs typeface="Microsoft JhengHei"/>
              </a:rPr>
              <a:t>99.10.25</a:t>
            </a:r>
            <a:endParaRPr sz="1800">
              <a:latin typeface="Microsoft JhengHei"/>
              <a:cs typeface="Microsoft JhengHei"/>
            </a:endParaRPr>
          </a:p>
          <a:p>
            <a:pPr algn="r" marR="5080">
              <a:lnSpc>
                <a:spcPct val="100000"/>
              </a:lnSpc>
              <a:spcBef>
                <a:spcPts val="20"/>
              </a:spcBef>
            </a:pPr>
            <a:r>
              <a:rPr dirty="0" sz="1800" spc="-5">
                <a:latin typeface="Microsoft JhengHei"/>
                <a:cs typeface="Microsoft JhengHei"/>
              </a:rPr>
              <a:t>防檢一字第</a:t>
            </a:r>
            <a:r>
              <a:rPr dirty="0" sz="1800" spc="-10">
                <a:latin typeface="Microsoft JhengHei"/>
                <a:cs typeface="Microsoft JhengHei"/>
              </a:rPr>
              <a:t>0991473318</a:t>
            </a:r>
            <a:r>
              <a:rPr dirty="0" sz="1800" spc="-50">
                <a:latin typeface="Microsoft JhengHei"/>
                <a:cs typeface="Microsoft JhengHei"/>
              </a:rPr>
              <a:t>號</a:t>
            </a:r>
            <a:endParaRPr sz="1800">
              <a:latin typeface="Microsoft JhengHei"/>
              <a:cs typeface="Microsoft JhengHei"/>
            </a:endParaRPr>
          </a:p>
          <a:p>
            <a:pPr marL="241300" marR="355600" indent="-229235">
              <a:lnSpc>
                <a:spcPts val="3010"/>
              </a:lnSpc>
              <a:spcBef>
                <a:spcPts val="213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-5">
                <a:latin typeface="Microsoft JhengHei"/>
                <a:cs typeface="Microsoft JhengHei"/>
              </a:rPr>
              <a:t>獸醫診療機構提供寵物按摩(推拿)療法，如係獸醫師診斷病情後，對該動物所開立之處置處方，屬獸醫醫療業務，應由獸醫師為之。</a:t>
            </a:r>
            <a:endParaRPr sz="2750">
              <a:latin typeface="Microsoft JhengHei"/>
              <a:cs typeface="Microsoft JhengHei"/>
            </a:endParaRPr>
          </a:p>
          <a:p>
            <a:pPr marL="241300" marR="230504" indent="-229235">
              <a:lnSpc>
                <a:spcPts val="3010"/>
              </a:lnSpc>
              <a:spcBef>
                <a:spcPts val="104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>
                <a:latin typeface="Microsoft JhengHei"/>
                <a:cs typeface="Microsoft JhengHei"/>
              </a:rPr>
              <a:t>未具獸醫師資格之施作者，對動物施以按摩，</a:t>
            </a:r>
            <a:r>
              <a:rPr dirty="0" sz="2750" spc="10" b="1">
                <a:solidFill>
                  <a:srgbClr val="00AEB8"/>
                </a:solidFill>
                <a:latin typeface="Microsoft JhengHei"/>
                <a:cs typeface="Microsoft JhengHei"/>
              </a:rPr>
              <a:t>如未涉及上述獸醫醫療</a:t>
            </a:r>
            <a:r>
              <a:rPr dirty="0" sz="2750" b="1">
                <a:solidFill>
                  <a:srgbClr val="00AEB8"/>
                </a:solidFill>
                <a:latin typeface="Microsoft JhengHei"/>
                <a:cs typeface="Microsoft JhengHei"/>
              </a:rPr>
              <a:t>行為範圍，且無宣稱療效，尚無違反獸醫師法</a:t>
            </a:r>
            <a:r>
              <a:rPr dirty="0" sz="2750" spc="10">
                <a:latin typeface="Microsoft JhengHei"/>
                <a:cs typeface="Microsoft JhengHei"/>
              </a:rPr>
              <a:t>規定。</a:t>
            </a:r>
            <a:endParaRPr sz="275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13625" y="5288568"/>
            <a:ext cx="1604098" cy="1386260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EF70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03504" y="656843"/>
            <a:ext cx="29781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D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99477" y="2033904"/>
            <a:ext cx="4828540" cy="273494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950" b="1">
                <a:latin typeface="Microsoft JhengHei"/>
                <a:cs typeface="Microsoft JhengHei"/>
              </a:rPr>
              <a:t>獸醫師簡介</a:t>
            </a:r>
            <a:endParaRPr sz="3950">
              <a:latin typeface="Microsoft JhengHei"/>
              <a:cs typeface="Microsoft JhengHei"/>
            </a:endParaRPr>
          </a:p>
          <a:p>
            <a:pPr marL="241300" indent="-228600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950" spc="5" b="1">
                <a:latin typeface="Microsoft JhengHei"/>
                <a:cs typeface="Microsoft JhengHei"/>
              </a:rPr>
              <a:t>獸醫師法說明</a:t>
            </a:r>
            <a:endParaRPr sz="3950">
              <a:latin typeface="Microsoft JhengHei"/>
              <a:cs typeface="Microsoft JhengHei"/>
            </a:endParaRPr>
          </a:p>
          <a:p>
            <a:pPr marL="241300" indent="-228600">
              <a:lnSpc>
                <a:spcPct val="100000"/>
              </a:lnSpc>
              <a:spcBef>
                <a:spcPts val="59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950" spc="5" b="1">
                <a:latin typeface="Microsoft JhengHei"/>
                <a:cs typeface="Microsoft JhengHei"/>
              </a:rPr>
              <a:t>常見獸醫師違法行為</a:t>
            </a:r>
            <a:endParaRPr sz="3950">
              <a:latin typeface="Microsoft JhengHei"/>
              <a:cs typeface="Microsoft JhengHei"/>
            </a:endParaRPr>
          </a:p>
          <a:p>
            <a:pPr marL="241300" indent="-228600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3950" spc="-5" b="1">
                <a:latin typeface="Microsoft JhengHei"/>
                <a:cs typeface="Microsoft JhengHei"/>
              </a:rPr>
              <a:t>常見</a:t>
            </a:r>
            <a:r>
              <a:rPr dirty="0" sz="3950" spc="-35" b="1">
                <a:latin typeface="Microsoft JhengHei"/>
                <a:cs typeface="Microsoft JhengHei"/>
              </a:rPr>
              <a:t>QA</a:t>
            </a:r>
            <a:endParaRPr sz="3950">
              <a:latin typeface="Microsoft JhengHei"/>
              <a:cs typeface="Microsoft JhengHe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0" y="361950"/>
            <a:ext cx="12192000" cy="1057275"/>
          </a:xfrm>
          <a:custGeom>
            <a:avLst/>
            <a:gdLst/>
            <a:ahLst/>
            <a:cxnLst/>
            <a:rect l="l" t="t" r="r" b="b"/>
            <a:pathLst>
              <a:path w="12192000" h="1057275">
                <a:moveTo>
                  <a:pt x="12192000" y="0"/>
                </a:moveTo>
                <a:lnTo>
                  <a:pt x="0" y="0"/>
                </a:lnTo>
                <a:lnTo>
                  <a:pt x="0" y="1057275"/>
                </a:lnTo>
                <a:lnTo>
                  <a:pt x="12192000" y="1057275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7575" y="560069"/>
            <a:ext cx="226631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35"/>
              <a:t>簡報大綱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50256" y="4157667"/>
            <a:ext cx="2759187" cy="238123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4825" y="361950"/>
            <a:ext cx="11687175" cy="1057275"/>
          </a:xfrm>
          <a:custGeom>
            <a:avLst/>
            <a:gdLst/>
            <a:ahLst/>
            <a:cxnLst/>
            <a:rect l="l" t="t" r="r" b="b"/>
            <a:pathLst>
              <a:path w="11687175" h="1057275">
                <a:moveTo>
                  <a:pt x="0" y="1057275"/>
                </a:moveTo>
                <a:lnTo>
                  <a:pt x="11687175" y="1057275"/>
                </a:lnTo>
                <a:lnTo>
                  <a:pt x="116871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897953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50"/>
              <a:t>寵物生命紀念業不得刊登安樂死服務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917575" y="1852866"/>
            <a:ext cx="10826750" cy="278257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r" marL="8122284" marR="5080" indent="1345565">
              <a:lnSpc>
                <a:spcPct val="100800"/>
              </a:lnSpc>
              <a:spcBef>
                <a:spcPts val="85"/>
              </a:spcBef>
            </a:pPr>
            <a:r>
              <a:rPr dirty="0" sz="1800" spc="-10">
                <a:latin typeface="Microsoft JhengHei"/>
                <a:cs typeface="Microsoft JhengHei"/>
              </a:rPr>
              <a:t>112</a:t>
            </a:r>
            <a:r>
              <a:rPr dirty="0" sz="1800">
                <a:latin typeface="Microsoft JhengHei"/>
                <a:cs typeface="Microsoft JhengHei"/>
              </a:rPr>
              <a:t>年</a:t>
            </a:r>
            <a:r>
              <a:rPr dirty="0" sz="1800" spc="-10">
                <a:latin typeface="Microsoft JhengHei"/>
                <a:cs typeface="Microsoft JhengHei"/>
              </a:rPr>
              <a:t>9</a:t>
            </a:r>
            <a:r>
              <a:rPr dirty="0" sz="1800">
                <a:latin typeface="Microsoft JhengHei"/>
                <a:cs typeface="Microsoft JhengHei"/>
              </a:rPr>
              <a:t>月</a:t>
            </a:r>
            <a:r>
              <a:rPr dirty="0" sz="1800" spc="-10">
                <a:latin typeface="Microsoft JhengHei"/>
                <a:cs typeface="Microsoft JhengHei"/>
              </a:rPr>
              <a:t>5</a:t>
            </a:r>
            <a:r>
              <a:rPr dirty="0" sz="1800" spc="-50">
                <a:latin typeface="Microsoft JhengHei"/>
                <a:cs typeface="Microsoft JhengHei"/>
              </a:rPr>
              <a:t>日</a:t>
            </a:r>
            <a:r>
              <a:rPr dirty="0" sz="1800" spc="-5">
                <a:latin typeface="Microsoft JhengHei"/>
                <a:cs typeface="Microsoft JhengHei"/>
              </a:rPr>
              <a:t>防檢一字第</a:t>
            </a:r>
            <a:r>
              <a:rPr dirty="0" sz="1800" spc="-10">
                <a:latin typeface="Microsoft JhengHei"/>
                <a:cs typeface="Microsoft JhengHei"/>
              </a:rPr>
              <a:t>1121472207</a:t>
            </a:r>
            <a:r>
              <a:rPr dirty="0" sz="1800" spc="-50">
                <a:latin typeface="Microsoft JhengHei"/>
                <a:cs typeface="Microsoft JhengHei"/>
              </a:rPr>
              <a:t>號</a:t>
            </a:r>
            <a:endParaRPr sz="1800">
              <a:latin typeface="Microsoft JhengHei"/>
              <a:cs typeface="Microsoft JhengHei"/>
            </a:endParaRPr>
          </a:p>
          <a:p>
            <a:pPr marL="12700" marR="132715">
              <a:lnSpc>
                <a:spcPts val="3010"/>
              </a:lnSpc>
              <a:spcBef>
                <a:spcPts val="284"/>
              </a:spcBef>
            </a:pPr>
            <a:r>
              <a:rPr dirty="0" sz="2750" spc="-5">
                <a:latin typeface="Microsoft JhengHei"/>
                <a:cs typeface="Microsoft JhengHei"/>
              </a:rPr>
              <a:t>民眾檢舉寵物生命紀念業者網頁，刊登可由合作執業獸醫師提供寵物</a:t>
            </a:r>
            <a:r>
              <a:rPr dirty="0" sz="2750" spc="10">
                <a:latin typeface="Microsoft JhengHei"/>
                <a:cs typeface="Microsoft JhengHei"/>
              </a:rPr>
              <a:t>安樂死服務廣告。</a:t>
            </a:r>
            <a:endParaRPr sz="2750">
              <a:latin typeface="Microsoft JhengHei"/>
              <a:cs typeface="Microsoft JhengHei"/>
            </a:endParaRPr>
          </a:p>
          <a:p>
            <a:pPr marL="241300" indent="-228600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-25" b="1">
                <a:latin typeface="Microsoft JhengHei"/>
                <a:cs typeface="Microsoft JhengHei"/>
              </a:rPr>
              <a:t>說明</a:t>
            </a:r>
            <a:endParaRPr sz="2750">
              <a:latin typeface="Microsoft JhengHei"/>
              <a:cs typeface="Microsoft JhengHei"/>
            </a:endParaRPr>
          </a:p>
          <a:p>
            <a:pPr marL="12700" marR="133985">
              <a:lnSpc>
                <a:spcPts val="3080"/>
              </a:lnSpc>
              <a:spcBef>
                <a:spcPts val="965"/>
              </a:spcBef>
            </a:pPr>
            <a:r>
              <a:rPr dirty="0" sz="2750" spc="10" b="1">
                <a:solidFill>
                  <a:srgbClr val="00AEB8"/>
                </a:solidFill>
                <a:latin typeface="Microsoft JhengHei"/>
                <a:cs typeface="Microsoft JhengHei"/>
              </a:rPr>
              <a:t>寵物生命紀念業非獸醫診療機構</a:t>
            </a:r>
            <a:r>
              <a:rPr dirty="0" sz="2750" spc="5">
                <a:latin typeface="Microsoft JhengHei"/>
                <a:cs typeface="Microsoft JhengHei"/>
              </a:rPr>
              <a:t>不得刊登提供寵物安樂死服務相關廣</a:t>
            </a:r>
            <a:r>
              <a:rPr dirty="0" sz="2750" spc="15">
                <a:latin typeface="Microsoft JhengHei"/>
                <a:cs typeface="Microsoft JhengHei"/>
              </a:rPr>
              <a:t>告，違者即違反獸醫師法第</a:t>
            </a:r>
            <a:r>
              <a:rPr dirty="0" sz="2750">
                <a:latin typeface="Microsoft JhengHei"/>
                <a:cs typeface="Microsoft JhengHei"/>
              </a:rPr>
              <a:t>23</a:t>
            </a:r>
            <a:r>
              <a:rPr dirty="0" sz="2750" spc="25">
                <a:latin typeface="Microsoft JhengHei"/>
                <a:cs typeface="Microsoft JhengHei"/>
              </a:rPr>
              <a:t>條，可依據該法第</a:t>
            </a:r>
            <a:r>
              <a:rPr dirty="0" sz="2750">
                <a:latin typeface="Microsoft JhengHei"/>
                <a:cs typeface="Microsoft JhengHei"/>
              </a:rPr>
              <a:t>37</a:t>
            </a:r>
            <a:r>
              <a:rPr dirty="0" sz="2750" spc="10">
                <a:latin typeface="Microsoft JhengHei"/>
                <a:cs typeface="Microsoft JhengHei"/>
              </a:rPr>
              <a:t>條裁處。</a:t>
            </a:r>
            <a:endParaRPr sz="275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13625" y="5288568"/>
            <a:ext cx="1604098" cy="1386260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EF70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03504" y="656843"/>
            <a:ext cx="297815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D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77862" y="1618297"/>
            <a:ext cx="11279505" cy="2326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64525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Microsoft JhengHei"/>
                <a:cs typeface="Microsoft JhengHei"/>
              </a:rPr>
              <a:t>108年1月3</a:t>
            </a:r>
            <a:r>
              <a:rPr dirty="0" sz="1800" spc="-50">
                <a:latin typeface="Microsoft JhengHei"/>
                <a:cs typeface="Microsoft JhengHei"/>
              </a:rPr>
              <a:t>日</a:t>
            </a:r>
            <a:endParaRPr sz="1800">
              <a:latin typeface="Microsoft JhengHei"/>
              <a:cs typeface="Microsoft JhengHei"/>
            </a:endParaRPr>
          </a:p>
          <a:p>
            <a:pPr marL="8264525">
              <a:lnSpc>
                <a:spcPct val="100000"/>
              </a:lnSpc>
              <a:spcBef>
                <a:spcPts val="20"/>
              </a:spcBef>
            </a:pPr>
            <a:r>
              <a:rPr dirty="0" sz="1800" spc="-5">
                <a:latin typeface="Microsoft JhengHei"/>
                <a:cs typeface="Microsoft JhengHei"/>
              </a:rPr>
              <a:t>防檢一字第</a:t>
            </a:r>
            <a:r>
              <a:rPr dirty="0" sz="1800" spc="-10">
                <a:latin typeface="Microsoft JhengHei"/>
                <a:cs typeface="Microsoft JhengHei"/>
              </a:rPr>
              <a:t>1071420890</a:t>
            </a:r>
            <a:r>
              <a:rPr dirty="0" sz="1800" spc="-50">
                <a:latin typeface="Microsoft JhengHei"/>
                <a:cs typeface="Microsoft JhengHei"/>
              </a:rPr>
              <a:t>號</a:t>
            </a:r>
            <a:endParaRPr sz="1800">
              <a:latin typeface="Microsoft JhengHei"/>
              <a:cs typeface="Microsoft JhengHei"/>
            </a:endParaRPr>
          </a:p>
          <a:p>
            <a:pPr marL="241300" marR="5080" indent="-229235">
              <a:lnSpc>
                <a:spcPct val="91800"/>
              </a:lnSpc>
              <a:spcBef>
                <a:spcPts val="164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10">
                <a:latin typeface="Microsoft JhengHei"/>
                <a:cs typeface="Microsoft JhengHei"/>
              </a:rPr>
              <a:t>寵物經獸醫師診治後認為需飼主居家配合治療，依其處方並提供藥物，</a:t>
            </a:r>
            <a:r>
              <a:rPr dirty="0" sz="2750" spc="30">
                <a:latin typeface="Microsoft JhengHei"/>
                <a:cs typeface="Microsoft JhengHei"/>
              </a:rPr>
              <a:t>指導飼主居家為其寵物注射藥物等醫療處置之行為，</a:t>
            </a:r>
            <a:r>
              <a:rPr dirty="0" sz="2750" spc="35" b="1">
                <a:solidFill>
                  <a:srgbClr val="EF7067"/>
                </a:solidFill>
                <a:latin typeface="Microsoft JhengHei"/>
                <a:cs typeface="Microsoft JhengHei"/>
              </a:rPr>
              <a:t>係承獸醫師之囑，</a:t>
            </a:r>
            <a:r>
              <a:rPr dirty="0" sz="2750" spc="25" b="1">
                <a:solidFill>
                  <a:srgbClr val="EF7067"/>
                </a:solidFill>
                <a:latin typeface="Microsoft JhengHei"/>
                <a:cs typeface="Microsoft JhengHei"/>
              </a:rPr>
              <a:t>對自家生病寵物之必要照護，並未對不特定對象執行醫療行為，故尚</a:t>
            </a:r>
            <a:r>
              <a:rPr dirty="0" sz="2750" spc="5" b="1">
                <a:solidFill>
                  <a:srgbClr val="EF7067"/>
                </a:solidFill>
                <a:latin typeface="Microsoft JhengHei"/>
                <a:cs typeface="Microsoft JhengHei"/>
              </a:rPr>
              <a:t> </a:t>
            </a:r>
            <a:r>
              <a:rPr dirty="0" sz="2750" spc="40" b="1">
                <a:solidFill>
                  <a:srgbClr val="EF7067"/>
                </a:solidFill>
                <a:latin typeface="Microsoft JhengHei"/>
                <a:cs typeface="Microsoft JhengHei"/>
              </a:rPr>
              <a:t>未構成獸醫師法第</a:t>
            </a:r>
            <a:r>
              <a:rPr dirty="0" sz="2750" spc="20" b="1">
                <a:solidFill>
                  <a:srgbClr val="EF7067"/>
                </a:solidFill>
                <a:latin typeface="Microsoft JhengHei"/>
                <a:cs typeface="Microsoft JhengHei"/>
              </a:rPr>
              <a:t>30</a:t>
            </a:r>
            <a:r>
              <a:rPr dirty="0" sz="2750" spc="35" b="1">
                <a:solidFill>
                  <a:srgbClr val="EF7067"/>
                </a:solidFill>
                <a:latin typeface="Microsoft JhengHei"/>
                <a:cs typeface="Microsoft JhengHei"/>
              </a:rPr>
              <a:t>條擅自執行獸醫業務之要件</a:t>
            </a:r>
            <a:r>
              <a:rPr dirty="0" sz="2750" spc="25">
                <a:latin typeface="Microsoft JhengHei"/>
                <a:cs typeface="Microsoft JhengHei"/>
              </a:rPr>
              <a:t>。</a:t>
            </a:r>
            <a:endParaRPr sz="2750">
              <a:latin typeface="Microsoft JhengHei"/>
              <a:cs typeface="Microsoft JhengHei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13625" y="5288568"/>
            <a:ext cx="1604098" cy="1386260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0" y="504825"/>
            <a:ext cx="12192000" cy="1047750"/>
          </a:xfrm>
          <a:custGeom>
            <a:avLst/>
            <a:gdLst/>
            <a:ahLst/>
            <a:cxnLst/>
            <a:rect l="l" t="t" r="r" b="b"/>
            <a:pathLst>
              <a:path w="12192000" h="1047750">
                <a:moveTo>
                  <a:pt x="12192000" y="0"/>
                </a:moveTo>
                <a:lnTo>
                  <a:pt x="0" y="0"/>
                </a:lnTo>
                <a:lnTo>
                  <a:pt x="0" y="1047750"/>
                </a:lnTo>
                <a:lnTo>
                  <a:pt x="12192000" y="10477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43877" y="800735"/>
            <a:ext cx="10697210" cy="63246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950" spc="-5"/>
              <a:t>寵物飼主依獸醫師囑咐居家為寵物進行後續處置</a:t>
            </a:r>
            <a:endParaRPr sz="395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9494" y="2945193"/>
            <a:ext cx="2769870" cy="8496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400" spc="-20"/>
              <a:t>感謝聆聽</a:t>
            </a:r>
            <a:endParaRPr sz="5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95922" y="2684859"/>
            <a:ext cx="1218679" cy="12977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04825" y="361950"/>
            <a:ext cx="11687175" cy="1057275"/>
          </a:xfrm>
          <a:custGeom>
            <a:avLst/>
            <a:gdLst/>
            <a:ahLst/>
            <a:cxnLst/>
            <a:rect l="l" t="t" r="r" b="b"/>
            <a:pathLst>
              <a:path w="11687175" h="1057275">
                <a:moveTo>
                  <a:pt x="0" y="1057275"/>
                </a:moveTo>
                <a:lnTo>
                  <a:pt x="11687175" y="1057275"/>
                </a:lnTo>
                <a:lnTo>
                  <a:pt x="1168717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628332"/>
            <a:ext cx="338264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獸醫師法簡介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917575" y="1714943"/>
            <a:ext cx="7643495" cy="364744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5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20" b="1">
                <a:latin typeface="Microsoft JhengHei"/>
                <a:cs typeface="Microsoft JhengHei"/>
              </a:rPr>
              <a:t>48</a:t>
            </a:r>
            <a:r>
              <a:rPr dirty="0" sz="3200" spc="-25" b="1">
                <a:latin typeface="Microsoft JhengHei"/>
                <a:cs typeface="Microsoft JhengHei"/>
              </a:rPr>
              <a:t>年</a:t>
            </a:r>
            <a:r>
              <a:rPr dirty="0" sz="3200" spc="-10" b="1">
                <a:latin typeface="Microsoft JhengHei"/>
                <a:cs typeface="Microsoft JhengHei"/>
              </a:rPr>
              <a:t>1</a:t>
            </a:r>
            <a:r>
              <a:rPr dirty="0" sz="3200" spc="-25" b="1">
                <a:latin typeface="Microsoft JhengHei"/>
                <a:cs typeface="Microsoft JhengHei"/>
              </a:rPr>
              <a:t>月</a:t>
            </a:r>
            <a:r>
              <a:rPr dirty="0" sz="3200" spc="-10" b="1">
                <a:latin typeface="Microsoft JhengHei"/>
                <a:cs typeface="Microsoft JhengHei"/>
              </a:rPr>
              <a:t>6</a:t>
            </a:r>
            <a:r>
              <a:rPr dirty="0" sz="3200" spc="-45" b="1">
                <a:latin typeface="Microsoft JhengHei"/>
                <a:cs typeface="Microsoft JhengHei"/>
              </a:rPr>
              <a:t>日公布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5">
                <a:latin typeface="Microsoft JhengHei"/>
                <a:cs typeface="Microsoft JhengHei"/>
              </a:rPr>
              <a:t>歷經</a:t>
            </a:r>
            <a:r>
              <a:rPr dirty="0" sz="3200" spc="-10">
                <a:latin typeface="Microsoft JhengHei"/>
                <a:cs typeface="Microsoft JhengHei"/>
              </a:rPr>
              <a:t>9</a:t>
            </a:r>
            <a:r>
              <a:rPr dirty="0" sz="3200" spc="-30">
                <a:latin typeface="Microsoft JhengHei"/>
                <a:cs typeface="Microsoft JhengHei"/>
              </a:rPr>
              <a:t>次修正(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最後一次修正日:</a:t>
            </a:r>
            <a:r>
              <a:rPr dirty="0" sz="3200" spc="-10" b="1">
                <a:solidFill>
                  <a:srgbClr val="00AEB8"/>
                </a:solidFill>
                <a:latin typeface="Microsoft JhengHei"/>
                <a:cs typeface="Microsoft JhengHei"/>
              </a:rPr>
              <a:t>110.05.21</a:t>
            </a:r>
            <a:r>
              <a:rPr dirty="0" sz="3200" spc="-10">
                <a:latin typeface="Microsoft JhengHei"/>
                <a:cs typeface="Microsoft JhengHei"/>
              </a:rPr>
              <a:t>)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59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0">
                <a:latin typeface="Microsoft JhengHei"/>
                <a:cs typeface="Microsoft JhengHei"/>
              </a:rPr>
              <a:t>共分為</a:t>
            </a:r>
            <a:r>
              <a:rPr dirty="0" sz="3200" spc="-10">
                <a:latin typeface="Microsoft JhengHei"/>
                <a:cs typeface="Microsoft JhengHei"/>
              </a:rPr>
              <a:t>6</a:t>
            </a:r>
            <a:r>
              <a:rPr dirty="0" sz="3200" spc="-30">
                <a:latin typeface="Microsoft JhengHei"/>
                <a:cs typeface="Microsoft JhengHei"/>
              </a:rPr>
              <a:t>章，計</a:t>
            </a:r>
            <a:r>
              <a:rPr dirty="0" sz="3200" spc="-10">
                <a:latin typeface="Microsoft JhengHei"/>
                <a:cs typeface="Microsoft JhengHei"/>
              </a:rPr>
              <a:t>56</a:t>
            </a:r>
            <a:r>
              <a:rPr dirty="0" sz="3200" spc="-25">
                <a:latin typeface="Microsoft JhengHei"/>
                <a:cs typeface="Microsoft JhengHei"/>
              </a:rPr>
              <a:t>條。</a:t>
            </a:r>
            <a:endParaRPr sz="3200">
              <a:latin typeface="Microsoft JhengHei"/>
              <a:cs typeface="Microsoft JhengHei"/>
            </a:endParaRPr>
          </a:p>
          <a:p>
            <a:pPr marL="240665" indent="-227965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3200" spc="-30" b="1">
                <a:latin typeface="Microsoft JhengHei"/>
                <a:cs typeface="Microsoft JhengHei"/>
              </a:rPr>
              <a:t>子法</a:t>
            </a:r>
            <a:endParaRPr sz="3200">
              <a:latin typeface="Microsoft JhengHei"/>
              <a:cs typeface="Microsoft JhengHei"/>
            </a:endParaRPr>
          </a:p>
          <a:p>
            <a:pPr lvl="1" marL="698500" indent="-22860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750" spc="10">
                <a:latin typeface="Microsoft JhengHei"/>
                <a:cs typeface="Microsoft JhengHei"/>
              </a:rPr>
              <a:t>獸醫師法施行細則</a:t>
            </a:r>
            <a:endParaRPr sz="2750">
              <a:latin typeface="Microsoft JhengHei"/>
              <a:cs typeface="Microsoft JhengHei"/>
            </a:endParaRPr>
          </a:p>
          <a:p>
            <a:pPr lvl="1" marL="698500" indent="-228600">
              <a:lnSpc>
                <a:spcPct val="100000"/>
              </a:lnSpc>
              <a:spcBef>
                <a:spcPts val="225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750" spc="5">
                <a:latin typeface="Microsoft JhengHei"/>
                <a:cs typeface="Microsoft JhengHei"/>
              </a:rPr>
              <a:t>獸醫師執業登記及繼續教育辦法</a:t>
            </a:r>
            <a:endParaRPr sz="2750">
              <a:latin typeface="Microsoft JhengHei"/>
              <a:cs typeface="Microsoft JhengHei"/>
            </a:endParaRPr>
          </a:p>
          <a:p>
            <a:pPr lvl="1" marL="698500" indent="-228600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698500" algn="l"/>
              </a:tabLst>
            </a:pPr>
            <a:r>
              <a:rPr dirty="0" sz="2750">
                <a:latin typeface="Microsoft JhengHei"/>
                <a:cs typeface="Microsoft JhengHei"/>
              </a:rPr>
              <a:t>動物醫事助理認證及認證機構認可辦法</a:t>
            </a:r>
            <a:endParaRPr sz="2750">
              <a:latin typeface="Microsoft JhengHei"/>
              <a:cs typeface="Microsoft JhengHei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55031" y="4157667"/>
            <a:ext cx="2759187" cy="2381236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0" y="361950"/>
            <a:ext cx="504825" cy="1057275"/>
          </a:xfrm>
          <a:custGeom>
            <a:avLst/>
            <a:gdLst/>
            <a:ahLst/>
            <a:cxnLst/>
            <a:rect l="l" t="t" r="r" b="b"/>
            <a:pathLst>
              <a:path w="504825" h="1057275">
                <a:moveTo>
                  <a:pt x="504825" y="0"/>
                </a:moveTo>
                <a:lnTo>
                  <a:pt x="0" y="0"/>
                </a:lnTo>
                <a:lnTo>
                  <a:pt x="0" y="1057275"/>
                </a:lnTo>
                <a:lnTo>
                  <a:pt x="504825" y="1057275"/>
                </a:lnTo>
                <a:lnTo>
                  <a:pt x="504825" y="0"/>
                </a:lnTo>
                <a:close/>
              </a:path>
            </a:pathLst>
          </a:custGeom>
          <a:solidFill>
            <a:srgbClr val="0081A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13029" y="656843"/>
            <a:ext cx="27940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50" b="1">
                <a:solidFill>
                  <a:srgbClr val="FFFFFF"/>
                </a:solidFill>
                <a:latin typeface="Microsoft JhengHei"/>
                <a:cs typeface="Microsoft JhengHei"/>
              </a:rPr>
              <a:t>A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2489" y="520318"/>
            <a:ext cx="394462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0"/>
              <a:t>獸醫師執行業務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619125" y="1695450"/>
            <a:ext cx="11487150" cy="2114550"/>
            <a:chOff x="619125" y="1695450"/>
            <a:chExt cx="11487150" cy="2114550"/>
          </a:xfrm>
        </p:grpSpPr>
        <p:sp>
          <p:nvSpPr>
            <p:cNvPr id="5" name="object 5" descr=""/>
            <p:cNvSpPr/>
            <p:nvPr/>
          </p:nvSpPr>
          <p:spPr>
            <a:xfrm>
              <a:off x="628650" y="2066925"/>
              <a:ext cx="11468100" cy="1733550"/>
            </a:xfrm>
            <a:custGeom>
              <a:avLst/>
              <a:gdLst/>
              <a:ahLst/>
              <a:cxnLst/>
              <a:rect l="l" t="t" r="r" b="b"/>
              <a:pathLst>
                <a:path w="11468100" h="1733550">
                  <a:moveTo>
                    <a:pt x="0" y="1733550"/>
                  </a:moveTo>
                  <a:lnTo>
                    <a:pt x="11468100" y="1733550"/>
                  </a:lnTo>
                  <a:lnTo>
                    <a:pt x="11468100" y="0"/>
                  </a:lnTo>
                  <a:lnTo>
                    <a:pt x="0" y="0"/>
                  </a:lnTo>
                  <a:lnTo>
                    <a:pt x="0" y="1733550"/>
                  </a:lnTo>
                  <a:close/>
                </a:path>
              </a:pathLst>
            </a:custGeom>
            <a:ln w="19050">
              <a:solidFill>
                <a:srgbClr val="00AEB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90575" y="1695450"/>
              <a:ext cx="1895475" cy="638175"/>
            </a:xfrm>
            <a:custGeom>
              <a:avLst/>
              <a:gdLst/>
              <a:ahLst/>
              <a:cxnLst/>
              <a:rect l="l" t="t" r="r" b="b"/>
              <a:pathLst>
                <a:path w="1895475" h="638175">
                  <a:moveTo>
                    <a:pt x="1789049" y="0"/>
                  </a:moveTo>
                  <a:lnTo>
                    <a:pt x="106362" y="0"/>
                  </a:lnTo>
                  <a:lnTo>
                    <a:pt x="64963" y="8360"/>
                  </a:lnTo>
                  <a:lnTo>
                    <a:pt x="31154" y="31162"/>
                  </a:lnTo>
                  <a:lnTo>
                    <a:pt x="8359" y="64990"/>
                  </a:lnTo>
                  <a:lnTo>
                    <a:pt x="0" y="106425"/>
                  </a:lnTo>
                  <a:lnTo>
                    <a:pt x="0" y="531749"/>
                  </a:lnTo>
                  <a:lnTo>
                    <a:pt x="8359" y="573184"/>
                  </a:lnTo>
                  <a:lnTo>
                    <a:pt x="31154" y="607012"/>
                  </a:lnTo>
                  <a:lnTo>
                    <a:pt x="64963" y="629814"/>
                  </a:lnTo>
                  <a:lnTo>
                    <a:pt x="106362" y="638175"/>
                  </a:lnTo>
                  <a:lnTo>
                    <a:pt x="1789049" y="638175"/>
                  </a:lnTo>
                  <a:lnTo>
                    <a:pt x="1830484" y="629814"/>
                  </a:lnTo>
                  <a:lnTo>
                    <a:pt x="1864312" y="607012"/>
                  </a:lnTo>
                  <a:lnTo>
                    <a:pt x="1887114" y="573184"/>
                  </a:lnTo>
                  <a:lnTo>
                    <a:pt x="1895475" y="531749"/>
                  </a:lnTo>
                  <a:lnTo>
                    <a:pt x="1895475" y="106425"/>
                  </a:lnTo>
                  <a:lnTo>
                    <a:pt x="1887114" y="64990"/>
                  </a:lnTo>
                  <a:lnTo>
                    <a:pt x="1864312" y="31162"/>
                  </a:lnTo>
                  <a:lnTo>
                    <a:pt x="1830484" y="8360"/>
                  </a:lnTo>
                  <a:lnTo>
                    <a:pt x="1789049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704215" y="1809813"/>
            <a:ext cx="11156950" cy="183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050">
              <a:lnSpc>
                <a:spcPct val="100000"/>
              </a:lnSpc>
              <a:spcBef>
                <a:spcPts val="100"/>
              </a:spcBef>
            </a:pPr>
            <a:r>
              <a:rPr dirty="0" sz="2400" spc="-20" b="1">
                <a:solidFill>
                  <a:srgbClr val="FFFFFF"/>
                </a:solidFill>
                <a:latin typeface="Microsoft JhengHei"/>
                <a:cs typeface="Microsoft JhengHei"/>
              </a:rPr>
              <a:t>獸醫師業務</a:t>
            </a:r>
            <a:endParaRPr sz="2400">
              <a:latin typeface="Microsoft JhengHei"/>
              <a:cs typeface="Microsoft JhengHei"/>
            </a:endParaRPr>
          </a:p>
          <a:p>
            <a:pPr marL="241300" marR="5080" indent="-228600">
              <a:lnSpc>
                <a:spcPct val="79400"/>
              </a:lnSpc>
              <a:spcBef>
                <a:spcPts val="285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600" spc="-10">
                <a:latin typeface="Microsoft JhengHei"/>
                <a:cs typeface="Microsoft JhengHei"/>
              </a:rPr>
              <a:t>指</a:t>
            </a:r>
            <a:r>
              <a:rPr dirty="0" sz="2600" spc="-40" b="1">
                <a:solidFill>
                  <a:srgbClr val="00AEB8"/>
                </a:solidFill>
                <a:latin typeface="Microsoft JhengHei"/>
                <a:cs typeface="Microsoft JhengHei"/>
              </a:rPr>
              <a:t>診斷、治療、檢驗、填發診斷書、處方</a:t>
            </a:r>
            <a:r>
              <a:rPr dirty="0" sz="2600" spc="-45">
                <a:latin typeface="Microsoft JhengHei"/>
                <a:cs typeface="Microsoft JhengHei"/>
              </a:rPr>
              <a:t>、開具證明文件及其他依法令規定</a:t>
            </a:r>
            <a:r>
              <a:rPr dirty="0" sz="2600" spc="-30">
                <a:latin typeface="Microsoft JhengHei"/>
                <a:cs typeface="Microsoft JhengHei"/>
              </a:rPr>
              <a:t>由獸醫師辦理業務。(第</a:t>
            </a:r>
            <a:r>
              <a:rPr dirty="0" sz="2600" spc="-10">
                <a:latin typeface="Microsoft JhengHei"/>
                <a:cs typeface="Microsoft JhengHei"/>
              </a:rPr>
              <a:t>5</a:t>
            </a:r>
            <a:r>
              <a:rPr dirty="0" sz="2600" spc="-30">
                <a:latin typeface="Microsoft JhengHei"/>
                <a:cs typeface="Microsoft JhengHei"/>
              </a:rPr>
              <a:t>條)</a:t>
            </a:r>
            <a:endParaRPr sz="2600">
              <a:latin typeface="Microsoft JhengHei"/>
              <a:cs typeface="Microsoft JhengHei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600" spc="-10">
                <a:latin typeface="Microsoft JhengHei"/>
                <a:cs typeface="Microsoft JhengHei"/>
              </a:rPr>
              <a:t>由</a:t>
            </a:r>
            <a:r>
              <a:rPr dirty="0" sz="2600" spc="-20" b="1">
                <a:solidFill>
                  <a:srgbClr val="00AEB8"/>
                </a:solidFill>
                <a:latin typeface="Microsoft JhengHei"/>
                <a:cs typeface="Microsoft JhengHei"/>
              </a:rPr>
              <a:t>獸醫師</a:t>
            </a:r>
            <a:r>
              <a:rPr dirty="0" sz="2600" spc="-25">
                <a:latin typeface="Microsoft JhengHei"/>
                <a:cs typeface="Microsoft JhengHei"/>
              </a:rPr>
              <a:t>或具獸醫師法第</a:t>
            </a:r>
            <a:r>
              <a:rPr dirty="0" sz="2600" spc="-20">
                <a:latin typeface="Microsoft JhengHei"/>
                <a:cs typeface="Microsoft JhengHei"/>
              </a:rPr>
              <a:t>16條第</a:t>
            </a:r>
            <a:r>
              <a:rPr dirty="0" sz="2600" spc="-15">
                <a:latin typeface="Microsoft JhengHei"/>
                <a:cs typeface="Microsoft JhengHei"/>
              </a:rPr>
              <a:t>2</a:t>
            </a:r>
            <a:r>
              <a:rPr dirty="0" sz="2600" spc="-25">
                <a:latin typeface="Microsoft JhengHei"/>
                <a:cs typeface="Microsoft JhengHei"/>
              </a:rPr>
              <a:t>項規定資格之</a:t>
            </a:r>
            <a:r>
              <a:rPr dirty="0" sz="2600" spc="-20" b="1">
                <a:solidFill>
                  <a:srgbClr val="00AEB8"/>
                </a:solidFill>
                <a:latin typeface="Microsoft JhengHei"/>
                <a:cs typeface="Microsoft JhengHei"/>
              </a:rPr>
              <a:t>獸醫佐</a:t>
            </a:r>
            <a:r>
              <a:rPr dirty="0" sz="2600" spc="-20">
                <a:latin typeface="Microsoft JhengHei"/>
                <a:cs typeface="Microsoft JhengHei"/>
              </a:rPr>
              <a:t>執行。(第30</a:t>
            </a:r>
            <a:r>
              <a:rPr dirty="0" sz="2600" spc="-30">
                <a:latin typeface="Microsoft JhengHei"/>
                <a:cs typeface="Microsoft JhengHei"/>
              </a:rPr>
              <a:t>條)</a:t>
            </a:r>
            <a:endParaRPr sz="2600">
              <a:latin typeface="Microsoft JhengHei"/>
              <a:cs typeface="Microsoft JhengHei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8029575" y="5476875"/>
            <a:ext cx="4067175" cy="676275"/>
          </a:xfrm>
          <a:custGeom>
            <a:avLst/>
            <a:gdLst/>
            <a:ahLst/>
            <a:cxnLst/>
            <a:rect l="l" t="t" r="r" b="b"/>
            <a:pathLst>
              <a:path w="4067175" h="676275">
                <a:moveTo>
                  <a:pt x="3954399" y="0"/>
                </a:moveTo>
                <a:lnTo>
                  <a:pt x="112775" y="0"/>
                </a:lnTo>
                <a:lnTo>
                  <a:pt x="68847" y="8851"/>
                </a:lnTo>
                <a:lnTo>
                  <a:pt x="33004" y="32996"/>
                </a:lnTo>
                <a:lnTo>
                  <a:pt x="8852" y="68821"/>
                </a:lnTo>
                <a:lnTo>
                  <a:pt x="0" y="112712"/>
                </a:lnTo>
                <a:lnTo>
                  <a:pt x="0" y="563562"/>
                </a:lnTo>
                <a:lnTo>
                  <a:pt x="8852" y="607432"/>
                </a:lnTo>
                <a:lnTo>
                  <a:pt x="33004" y="643259"/>
                </a:lnTo>
                <a:lnTo>
                  <a:pt x="68847" y="667416"/>
                </a:lnTo>
                <a:lnTo>
                  <a:pt x="112775" y="676275"/>
                </a:lnTo>
                <a:lnTo>
                  <a:pt x="3954399" y="676275"/>
                </a:lnTo>
                <a:lnTo>
                  <a:pt x="3998327" y="667416"/>
                </a:lnTo>
                <a:lnTo>
                  <a:pt x="4034170" y="643259"/>
                </a:lnTo>
                <a:lnTo>
                  <a:pt x="4058322" y="607432"/>
                </a:lnTo>
                <a:lnTo>
                  <a:pt x="4067175" y="563562"/>
                </a:lnTo>
                <a:lnTo>
                  <a:pt x="4067175" y="112712"/>
                </a:lnTo>
                <a:lnTo>
                  <a:pt x="4058322" y="68821"/>
                </a:lnTo>
                <a:lnTo>
                  <a:pt x="4034170" y="32996"/>
                </a:lnTo>
                <a:lnTo>
                  <a:pt x="3998327" y="8851"/>
                </a:lnTo>
                <a:lnTo>
                  <a:pt x="3954399" y="0"/>
                </a:lnTo>
                <a:close/>
              </a:path>
            </a:pathLst>
          </a:custGeom>
          <a:solidFill>
            <a:srgbClr val="EF70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8151494" y="5495925"/>
            <a:ext cx="3836035" cy="6400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2000" spc="-45">
                <a:solidFill>
                  <a:srgbClr val="FFFFFF"/>
                </a:solidFill>
                <a:latin typeface="Microsoft JhengHei"/>
                <a:cs typeface="Microsoft JhengHei"/>
              </a:rPr>
              <a:t>專任獸醫師指導之下從事獸醫專業</a:t>
            </a:r>
            <a:r>
              <a:rPr dirty="0" sz="2000" spc="-25">
                <a:solidFill>
                  <a:srgbClr val="FFFFFF"/>
                </a:solidFill>
                <a:latin typeface="Microsoft JhengHei"/>
                <a:cs typeface="Microsoft JhengHei"/>
              </a:rPr>
              <a:t>工作(細則第</a:t>
            </a:r>
            <a:r>
              <a:rPr dirty="0" sz="2000" spc="-10">
                <a:solidFill>
                  <a:srgbClr val="FFFFFF"/>
                </a:solidFill>
                <a:latin typeface="Microsoft JhengHei"/>
                <a:cs typeface="Microsoft JhengHei"/>
              </a:rPr>
              <a:t>10</a:t>
            </a:r>
            <a:r>
              <a:rPr dirty="0" sz="2000" spc="-30">
                <a:solidFill>
                  <a:srgbClr val="FFFFFF"/>
                </a:solidFill>
                <a:latin typeface="Microsoft JhengHei"/>
                <a:cs typeface="Microsoft JhengHei"/>
              </a:rPr>
              <a:t>條)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676275" y="3990975"/>
            <a:ext cx="11420475" cy="952500"/>
          </a:xfrm>
          <a:custGeom>
            <a:avLst/>
            <a:gdLst/>
            <a:ahLst/>
            <a:cxnLst/>
            <a:rect l="l" t="t" r="r" b="b"/>
            <a:pathLst>
              <a:path w="11420475" h="952500">
                <a:moveTo>
                  <a:pt x="11420475" y="0"/>
                </a:moveTo>
                <a:lnTo>
                  <a:pt x="0" y="0"/>
                </a:lnTo>
                <a:lnTo>
                  <a:pt x="0" y="952500"/>
                </a:lnTo>
                <a:lnTo>
                  <a:pt x="11420475" y="952500"/>
                </a:lnTo>
                <a:lnTo>
                  <a:pt x="11420475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676275" y="3990975"/>
            <a:ext cx="11420475" cy="462915"/>
          </a:xfrm>
          <a:prstGeom prst="rect">
            <a:avLst/>
          </a:prstGeom>
          <a:solidFill>
            <a:srgbClr val="ECECEC"/>
          </a:solidFill>
        </p:spPr>
        <p:txBody>
          <a:bodyPr wrap="square" lIns="0" tIns="43815" rIns="0" bIns="0" rtlCol="0" vert="horz">
            <a:spAutoFit/>
          </a:bodyPr>
          <a:lstStyle/>
          <a:p>
            <a:pPr marL="96520">
              <a:lnSpc>
                <a:spcPts val="3295"/>
              </a:lnSpc>
              <a:spcBef>
                <a:spcPts val="345"/>
              </a:spcBef>
            </a:pPr>
            <a:r>
              <a:rPr dirty="0" sz="2750" spc="10" b="1">
                <a:latin typeface="Microsoft JhengHei"/>
                <a:cs typeface="Microsoft JhengHei"/>
              </a:rPr>
              <a:t>獸醫、畜牧獸醫科系學生、畢業生</a:t>
            </a:r>
            <a:r>
              <a:rPr dirty="0" sz="2750" spc="5">
                <a:latin typeface="Microsoft JhengHei"/>
                <a:cs typeface="Microsoft JhengHei"/>
              </a:rPr>
              <a:t>或經中央主管機關認可之法人、機構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76275" y="4453520"/>
            <a:ext cx="11420475" cy="490220"/>
          </a:xfrm>
          <a:prstGeom prst="rect">
            <a:avLst/>
          </a:prstGeom>
          <a:solidFill>
            <a:srgbClr val="ECECEC"/>
          </a:solidFill>
        </p:spPr>
        <p:txBody>
          <a:bodyPr wrap="square" lIns="0" tIns="1016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80"/>
              </a:spcBef>
            </a:pPr>
            <a:r>
              <a:rPr dirty="0" sz="2750" spc="25">
                <a:latin typeface="Microsoft JhengHei"/>
                <a:cs typeface="Microsoft JhengHei"/>
              </a:rPr>
              <a:t>或團體認證合格之</a:t>
            </a:r>
            <a:r>
              <a:rPr dirty="0" sz="2750" spc="25" b="1">
                <a:latin typeface="Microsoft JhengHei"/>
                <a:cs typeface="Microsoft JhengHei"/>
              </a:rPr>
              <a:t>動物醫事助理</a:t>
            </a:r>
            <a:r>
              <a:rPr dirty="0" sz="2750" spc="30">
                <a:latin typeface="Microsoft JhengHei"/>
                <a:cs typeface="Microsoft JhengHei"/>
              </a:rPr>
              <a:t>，僅得在</a:t>
            </a:r>
            <a:r>
              <a:rPr dirty="0" sz="2750" spc="25" b="1">
                <a:solidFill>
                  <a:srgbClr val="EF7067"/>
                </a:solidFill>
                <a:latin typeface="Microsoft JhengHei"/>
                <a:cs typeface="Microsoft JhengHei"/>
              </a:rPr>
              <a:t>獸醫師指導下</a:t>
            </a:r>
            <a:r>
              <a:rPr dirty="0" u="sng" sz="2750" spc="10" b="1">
                <a:solidFill>
                  <a:srgbClr val="EF7067"/>
                </a:solidFill>
                <a:uFill>
                  <a:solidFill>
                    <a:srgbClr val="EF7067"/>
                  </a:solidFill>
                </a:uFill>
                <a:latin typeface="Microsoft JhengHei"/>
                <a:cs typeface="Microsoft JhengHei"/>
              </a:rPr>
              <a:t>協助獸醫師業務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B1</a:t>
            </a:r>
            <a:endParaRPr sz="2750">
              <a:latin typeface="Microsoft JhengHei"/>
              <a:cs typeface="Microsoft JhengHe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10018776" y="4941951"/>
            <a:ext cx="584200" cy="498475"/>
            <a:chOff x="10018776" y="4941951"/>
            <a:chExt cx="584200" cy="498475"/>
          </a:xfrm>
        </p:grpSpPr>
        <p:sp>
          <p:nvSpPr>
            <p:cNvPr id="16" name="object 16" descr=""/>
            <p:cNvSpPr/>
            <p:nvPr/>
          </p:nvSpPr>
          <p:spPr>
            <a:xfrm>
              <a:off x="10025126" y="4948301"/>
              <a:ext cx="571500" cy="485775"/>
            </a:xfrm>
            <a:custGeom>
              <a:avLst/>
              <a:gdLst/>
              <a:ahLst/>
              <a:cxnLst/>
              <a:rect l="l" t="t" r="r" b="b"/>
              <a:pathLst>
                <a:path w="571500" h="485775">
                  <a:moveTo>
                    <a:pt x="428625" y="0"/>
                  </a:moveTo>
                  <a:lnTo>
                    <a:pt x="142875" y="0"/>
                  </a:lnTo>
                  <a:lnTo>
                    <a:pt x="142875" y="242824"/>
                  </a:lnTo>
                  <a:lnTo>
                    <a:pt x="0" y="242824"/>
                  </a:lnTo>
                  <a:lnTo>
                    <a:pt x="285750" y="485775"/>
                  </a:lnTo>
                  <a:lnTo>
                    <a:pt x="571500" y="242824"/>
                  </a:lnTo>
                  <a:lnTo>
                    <a:pt x="428625" y="242824"/>
                  </a:lnTo>
                  <a:lnTo>
                    <a:pt x="428625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0025126" y="4948301"/>
              <a:ext cx="571500" cy="485775"/>
            </a:xfrm>
            <a:custGeom>
              <a:avLst/>
              <a:gdLst/>
              <a:ahLst/>
              <a:cxnLst/>
              <a:rect l="l" t="t" r="r" b="b"/>
              <a:pathLst>
                <a:path w="571500" h="485775">
                  <a:moveTo>
                    <a:pt x="0" y="242824"/>
                  </a:moveTo>
                  <a:lnTo>
                    <a:pt x="142875" y="242824"/>
                  </a:lnTo>
                  <a:lnTo>
                    <a:pt x="142875" y="0"/>
                  </a:lnTo>
                  <a:lnTo>
                    <a:pt x="428625" y="0"/>
                  </a:lnTo>
                  <a:lnTo>
                    <a:pt x="428625" y="242824"/>
                  </a:lnTo>
                  <a:lnTo>
                    <a:pt x="571500" y="242824"/>
                  </a:lnTo>
                  <a:lnTo>
                    <a:pt x="285750" y="485775"/>
                  </a:lnTo>
                  <a:lnTo>
                    <a:pt x="0" y="242824"/>
                  </a:lnTo>
                  <a:close/>
                </a:path>
              </a:pathLst>
            </a:custGeom>
            <a:ln w="12700">
              <a:solidFill>
                <a:srgbClr val="00AEB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61950"/>
            <a:ext cx="12192000" cy="1057275"/>
            <a:chOff x="0" y="361950"/>
            <a:chExt cx="12192000" cy="1057275"/>
          </a:xfrm>
        </p:grpSpPr>
        <p:sp>
          <p:nvSpPr>
            <p:cNvPr id="3" name="object 3" descr=""/>
            <p:cNvSpPr/>
            <p:nvPr/>
          </p:nvSpPr>
          <p:spPr>
            <a:xfrm>
              <a:off x="676275" y="361950"/>
              <a:ext cx="11515725" cy="1057275"/>
            </a:xfrm>
            <a:custGeom>
              <a:avLst/>
              <a:gdLst/>
              <a:ahLst/>
              <a:cxnLst/>
              <a:rect l="l" t="t" r="r" b="b"/>
              <a:pathLst>
                <a:path w="11515725" h="1057275">
                  <a:moveTo>
                    <a:pt x="0" y="1057275"/>
                  </a:moveTo>
                  <a:lnTo>
                    <a:pt x="11515725" y="1057275"/>
                  </a:lnTo>
                  <a:lnTo>
                    <a:pt x="11515725" y="0"/>
                  </a:lnTo>
                  <a:lnTo>
                    <a:pt x="0" y="0"/>
                  </a:lnTo>
                  <a:lnTo>
                    <a:pt x="0" y="105727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361950"/>
              <a:ext cx="676275" cy="1057275"/>
            </a:xfrm>
            <a:custGeom>
              <a:avLst/>
              <a:gdLst/>
              <a:ahLst/>
              <a:cxnLst/>
              <a:rect l="l" t="t" r="r" b="b"/>
              <a:pathLst>
                <a:path w="676275" h="1057275">
                  <a:moveTo>
                    <a:pt x="676275" y="0"/>
                  </a:moveTo>
                  <a:lnTo>
                    <a:pt x="0" y="0"/>
                  </a:lnTo>
                  <a:lnTo>
                    <a:pt x="0" y="1057275"/>
                  </a:lnTo>
                  <a:lnTo>
                    <a:pt x="676275" y="1057275"/>
                  </a:lnTo>
                  <a:lnTo>
                    <a:pt x="676275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2550" y="507111"/>
            <a:ext cx="5974080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652780" algn="l"/>
              </a:tabLst>
            </a:pPr>
            <a:r>
              <a:rPr dirty="0" baseline="9090" sz="4125" spc="-37">
                <a:solidFill>
                  <a:srgbClr val="FFFFFF"/>
                </a:solidFill>
              </a:rPr>
              <a:t>B1</a:t>
            </a:r>
            <a:r>
              <a:rPr dirty="0" baseline="9090" sz="4125">
                <a:solidFill>
                  <a:srgbClr val="FFFFFF"/>
                </a:solidFill>
              </a:rPr>
              <a:t>	</a:t>
            </a:r>
            <a:r>
              <a:rPr dirty="0" sz="4400" spc="-40"/>
              <a:t>獸醫師執行業務-函釋</a:t>
            </a:r>
            <a:endParaRPr sz="4400"/>
          </a:p>
        </p:txBody>
      </p:sp>
      <p:sp>
        <p:nvSpPr>
          <p:cNvPr id="6" name="object 6" descr=""/>
          <p:cNvSpPr txBox="1"/>
          <p:nvPr/>
        </p:nvSpPr>
        <p:spPr>
          <a:xfrm>
            <a:off x="411480" y="1764792"/>
            <a:ext cx="11216640" cy="3354704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algn="just" marL="240665" indent="-2279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750" spc="10" b="1">
                <a:solidFill>
                  <a:srgbClr val="EF7067"/>
                </a:solidFill>
                <a:latin typeface="Microsoft JhengHei"/>
                <a:cs typeface="Microsoft JhengHei"/>
              </a:rPr>
              <a:t>獸醫業務</a:t>
            </a:r>
            <a:endParaRPr sz="2750">
              <a:latin typeface="Microsoft JhengHei"/>
              <a:cs typeface="Microsoft JhengHei"/>
            </a:endParaRPr>
          </a:p>
          <a:p>
            <a:pPr algn="just" marL="469900" marR="5080">
              <a:lnSpc>
                <a:spcPts val="3010"/>
              </a:lnSpc>
              <a:spcBef>
                <a:spcPts val="575"/>
              </a:spcBef>
            </a:pPr>
            <a:r>
              <a:rPr dirty="0" sz="2750">
                <a:latin typeface="Microsoft JhengHei"/>
                <a:cs typeface="Microsoft JhengHei"/>
              </a:rPr>
              <a:t>指反覆對他人非特定多數動物為獸醫師法第5</a:t>
            </a:r>
            <a:r>
              <a:rPr dirty="0" sz="2750" spc="35">
                <a:latin typeface="Microsoft JhengHei"/>
                <a:cs typeface="Microsoft JhengHei"/>
              </a:rPr>
              <a:t>條第</a:t>
            </a:r>
            <a:r>
              <a:rPr dirty="0" sz="2750">
                <a:latin typeface="Microsoft JhengHei"/>
                <a:cs typeface="Microsoft JhengHei"/>
              </a:rPr>
              <a:t>2</a:t>
            </a:r>
            <a:r>
              <a:rPr dirty="0" sz="2750" spc="35">
                <a:latin typeface="Microsoft JhengHei"/>
                <a:cs typeface="Microsoft JhengHei"/>
              </a:rPr>
              <a:t>項之</a:t>
            </a:r>
            <a:r>
              <a:rPr dirty="0" sz="2750" spc="15" b="1">
                <a:solidFill>
                  <a:srgbClr val="00AEB8"/>
                </a:solidFill>
                <a:latin typeface="Microsoft JhengHei"/>
                <a:cs typeface="Microsoft JhengHei"/>
              </a:rPr>
              <a:t>診斷、治療、</a:t>
            </a:r>
            <a:r>
              <a:rPr dirty="0" sz="2750" spc="5" b="1">
                <a:solidFill>
                  <a:srgbClr val="00AEB8"/>
                </a:solidFill>
                <a:latin typeface="Microsoft JhengHei"/>
                <a:cs typeface="Microsoft JhengHei"/>
              </a:rPr>
              <a:t>檢驗、填發診斷書、處方、開具證明文件</a:t>
            </a:r>
            <a:r>
              <a:rPr dirty="0" sz="2750" spc="10">
                <a:latin typeface="Microsoft JhengHei"/>
                <a:cs typeface="Microsoft JhengHei"/>
              </a:rPr>
              <a:t>及其他依法令規定由獸醫師</a:t>
            </a:r>
            <a:r>
              <a:rPr dirty="0" sz="2750" spc="20">
                <a:latin typeface="Microsoft JhengHei"/>
                <a:cs typeface="Microsoft JhengHei"/>
              </a:rPr>
              <a:t>辦理之業務。</a:t>
            </a:r>
            <a:endParaRPr sz="2750">
              <a:latin typeface="Microsoft JhengHei"/>
              <a:cs typeface="Microsoft JhengHei"/>
            </a:endParaRPr>
          </a:p>
          <a:p>
            <a:pPr algn="just" marL="240029" indent="-227329">
              <a:lnSpc>
                <a:spcPct val="100000"/>
              </a:lnSpc>
              <a:spcBef>
                <a:spcPts val="165"/>
              </a:spcBef>
              <a:buFont typeface="Arial MT"/>
              <a:buChar char="•"/>
              <a:tabLst>
                <a:tab pos="240029" algn="l"/>
              </a:tabLst>
            </a:pPr>
            <a:r>
              <a:rPr dirty="0" sz="2750" spc="20" b="1">
                <a:solidFill>
                  <a:srgbClr val="EF7067"/>
                </a:solidFill>
                <a:latin typeface="Microsoft JhengHei"/>
                <a:cs typeface="Microsoft JhengHei"/>
              </a:rPr>
              <a:t>獸醫醫療行為</a:t>
            </a:r>
            <a:endParaRPr sz="2750">
              <a:latin typeface="Microsoft JhengHei"/>
              <a:cs typeface="Microsoft JhengHei"/>
            </a:endParaRPr>
          </a:p>
          <a:p>
            <a:pPr algn="just" marL="469900" marR="64769">
              <a:lnSpc>
                <a:spcPct val="92200"/>
              </a:lnSpc>
              <a:spcBef>
                <a:spcPts val="484"/>
              </a:spcBef>
            </a:pPr>
            <a:r>
              <a:rPr dirty="0" sz="2750" spc="35">
                <a:latin typeface="Microsoft JhengHei"/>
                <a:cs typeface="Microsoft JhengHei"/>
              </a:rPr>
              <a:t>凡以</a:t>
            </a:r>
            <a:r>
              <a:rPr dirty="0" sz="2750" b="1">
                <a:solidFill>
                  <a:srgbClr val="00AEB8"/>
                </a:solidFill>
                <a:latin typeface="Microsoft JhengHei"/>
                <a:cs typeface="Microsoft JhengHei"/>
              </a:rPr>
              <a:t>治療或預防動物疾病、傷害或殘缺為目的</a:t>
            </a:r>
            <a:r>
              <a:rPr dirty="0" sz="2750" spc="10">
                <a:latin typeface="Microsoft JhengHei"/>
                <a:cs typeface="Microsoft JhengHei"/>
              </a:rPr>
              <a:t>，所為之診斷、檢驗及</a:t>
            </a:r>
            <a:r>
              <a:rPr dirty="0" sz="2750" spc="-5">
                <a:latin typeface="Microsoft JhengHei"/>
                <a:cs typeface="Microsoft JhengHei"/>
              </a:rPr>
              <a:t>治療、或基於檢驗、診斷結果以治療為目的，所為之處方、用藥、施</a:t>
            </a:r>
            <a:r>
              <a:rPr dirty="0" sz="2750" spc="5">
                <a:latin typeface="Microsoft JhengHei"/>
                <a:cs typeface="Microsoft JhengHei"/>
              </a:rPr>
              <a:t>術或處置等行為，即屬執行獸醫師業務。</a:t>
            </a:r>
            <a:endParaRPr sz="2750">
              <a:latin typeface="Microsoft JhengHei"/>
              <a:cs typeface="Microsoft JhengHei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54130" y="5248581"/>
            <a:ext cx="1646863" cy="141860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555688"/>
            <a:ext cx="2830195" cy="7010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30"/>
              <a:t>獸醫師執業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04825" y="3162300"/>
            <a:ext cx="11182350" cy="1933575"/>
          </a:xfrm>
          <a:prstGeom prst="rect">
            <a:avLst/>
          </a:prstGeom>
          <a:solidFill>
            <a:srgbClr val="ECECEC"/>
          </a:solidFill>
        </p:spPr>
        <p:txBody>
          <a:bodyPr wrap="square" lIns="0" tIns="41910" rIns="0" bIns="0" rtlCol="0" vert="horz">
            <a:spAutoFit/>
          </a:bodyPr>
          <a:lstStyle/>
          <a:p>
            <a:pPr marL="93345">
              <a:lnSpc>
                <a:spcPct val="100000"/>
              </a:lnSpc>
              <a:spcBef>
                <a:spcPts val="330"/>
              </a:spcBef>
            </a:pPr>
            <a:r>
              <a:rPr dirty="0" sz="2000" spc="-35" b="1">
                <a:latin typeface="Microsoft JhengHei"/>
                <a:cs typeface="Microsoft JhengHei"/>
              </a:rPr>
              <a:t>請領執照應備文件(細則第</a:t>
            </a:r>
            <a:r>
              <a:rPr dirty="0" sz="2000" spc="-20" b="1">
                <a:latin typeface="Microsoft JhengHei"/>
                <a:cs typeface="Microsoft JhengHei"/>
              </a:rPr>
              <a:t>4</a:t>
            </a:r>
            <a:r>
              <a:rPr dirty="0" sz="2000" spc="-30" b="1">
                <a:latin typeface="Microsoft JhengHei"/>
                <a:cs typeface="Microsoft JhengHei"/>
              </a:rPr>
              <a:t>條)</a:t>
            </a:r>
            <a:endParaRPr sz="2000">
              <a:latin typeface="Microsoft JhengHei"/>
              <a:cs typeface="Microsoft JhengHei"/>
            </a:endParaRPr>
          </a:p>
          <a:p>
            <a:pPr marL="836930" indent="-2857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836930" algn="l"/>
              </a:tabLst>
            </a:pPr>
            <a:r>
              <a:rPr dirty="0" sz="2000" spc="-50">
                <a:latin typeface="Microsoft JhengHei"/>
                <a:cs typeface="Microsoft JhengHei"/>
              </a:rPr>
              <a:t>獸醫師證書正本及影本各一份(正本驗閱後發還)。</a:t>
            </a:r>
            <a:endParaRPr sz="2000">
              <a:latin typeface="Microsoft JhengHei"/>
              <a:cs typeface="Microsoft JhengHei"/>
            </a:endParaRPr>
          </a:p>
          <a:p>
            <a:pPr marL="836930" indent="-285750">
              <a:lnSpc>
                <a:spcPct val="100000"/>
              </a:lnSpc>
              <a:buFont typeface="Arial MT"/>
              <a:buChar char="•"/>
              <a:tabLst>
                <a:tab pos="836930" algn="l"/>
              </a:tabLst>
            </a:pPr>
            <a:r>
              <a:rPr dirty="0" sz="2000" spc="-35">
                <a:latin typeface="Microsoft JhengHei"/>
                <a:cs typeface="Microsoft JhengHei"/>
              </a:rPr>
              <a:t>獸醫師執業執照申請書</a:t>
            </a:r>
            <a:endParaRPr sz="2000">
              <a:latin typeface="Microsoft JhengHei"/>
              <a:cs typeface="Microsoft JhengHei"/>
            </a:endParaRPr>
          </a:p>
          <a:p>
            <a:pPr marL="836930" indent="-2857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836930" algn="l"/>
              </a:tabLst>
            </a:pPr>
            <a:r>
              <a:rPr dirty="0" sz="2000" spc="-20">
                <a:latin typeface="Microsoft JhengHei"/>
                <a:cs typeface="Microsoft JhengHei"/>
              </a:rPr>
              <a:t>最近</a:t>
            </a:r>
            <a:r>
              <a:rPr dirty="0" sz="2000" spc="-10">
                <a:latin typeface="Microsoft JhengHei"/>
                <a:cs typeface="Microsoft JhengHei"/>
              </a:rPr>
              <a:t>2</a:t>
            </a:r>
            <a:r>
              <a:rPr dirty="0" sz="2000" spc="-40">
                <a:latin typeface="Microsoft JhengHei"/>
                <a:cs typeface="Microsoft JhengHei"/>
              </a:rPr>
              <a:t>吋正面脫帽半身照片二張。</a:t>
            </a:r>
            <a:endParaRPr sz="2000">
              <a:latin typeface="Microsoft JhengHei"/>
              <a:cs typeface="Microsoft JhengHei"/>
            </a:endParaRPr>
          </a:p>
          <a:p>
            <a:pPr marL="836930" indent="-2857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836930" algn="l"/>
              </a:tabLst>
            </a:pPr>
            <a:r>
              <a:rPr dirty="0" sz="2000" spc="-45">
                <a:latin typeface="Microsoft JhengHei"/>
                <a:cs typeface="Microsoft JhengHei"/>
              </a:rPr>
              <a:t>執業所在地獸醫師公會會員證明文件。</a:t>
            </a:r>
            <a:endParaRPr sz="2000">
              <a:latin typeface="Microsoft JhengHei"/>
              <a:cs typeface="Microsoft JhengHei"/>
            </a:endParaRPr>
          </a:p>
          <a:p>
            <a:pPr marL="836930" indent="-285750">
              <a:lnSpc>
                <a:spcPct val="100000"/>
              </a:lnSpc>
              <a:buFont typeface="Arial MT"/>
              <a:buChar char="•"/>
              <a:tabLst>
                <a:tab pos="836930" algn="l"/>
              </a:tabLst>
            </a:pPr>
            <a:r>
              <a:rPr dirty="0" sz="2000" spc="-35">
                <a:latin typeface="Microsoft JhengHei"/>
                <a:cs typeface="Microsoft JhengHei"/>
              </a:rPr>
              <a:t>擬執業機構之證明文件。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85787" y="5925820"/>
            <a:ext cx="11188700" cy="7550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865"/>
              </a:lnSpc>
              <a:spcBef>
                <a:spcPts val="105"/>
              </a:spcBef>
            </a:pPr>
            <a:r>
              <a:rPr dirty="0" sz="2400" spc="-15">
                <a:latin typeface="Microsoft JhengHei"/>
                <a:cs typeface="Microsoft JhengHei"/>
              </a:rPr>
              <a:t>獸醫師執業，應接受繼續教育，並</a:t>
            </a:r>
            <a:r>
              <a:rPr dirty="0" sz="2400" spc="-10" b="1">
                <a:solidFill>
                  <a:srgbClr val="00AEB8"/>
                </a:solidFill>
                <a:latin typeface="Microsoft JhengHei"/>
                <a:cs typeface="Microsoft JhengHei"/>
              </a:rPr>
              <a:t>每6年</a:t>
            </a:r>
            <a:r>
              <a:rPr dirty="0" sz="2400" spc="-10">
                <a:latin typeface="Microsoft JhengHei"/>
                <a:cs typeface="Microsoft JhengHei"/>
              </a:rPr>
              <a:t>提出完成</a:t>
            </a:r>
            <a:r>
              <a:rPr dirty="0" sz="2400" spc="-10" b="1">
                <a:solidFill>
                  <a:srgbClr val="00AEB8"/>
                </a:solidFill>
                <a:latin typeface="Microsoft JhengHei"/>
                <a:cs typeface="Microsoft JhengHei"/>
              </a:rPr>
              <a:t>繼續教育證明文件</a:t>
            </a:r>
            <a:r>
              <a:rPr dirty="0" sz="2400" spc="-20">
                <a:latin typeface="Microsoft JhengHei"/>
                <a:cs typeface="Microsoft JhengHei"/>
              </a:rPr>
              <a:t>，辦理執業執照</a:t>
            </a:r>
            <a:endParaRPr sz="2400">
              <a:latin typeface="Microsoft JhengHei"/>
              <a:cs typeface="Microsoft JhengHei"/>
            </a:endParaRPr>
          </a:p>
          <a:p>
            <a:pPr marL="12700">
              <a:lnSpc>
                <a:spcPts val="2865"/>
              </a:lnSpc>
            </a:pPr>
            <a:r>
              <a:rPr dirty="0" sz="2400" spc="-20">
                <a:latin typeface="Microsoft JhengHei"/>
                <a:cs typeface="Microsoft JhengHei"/>
              </a:rPr>
              <a:t>更新。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9210675" y="5181600"/>
            <a:ext cx="2476500" cy="638175"/>
          </a:xfrm>
          <a:custGeom>
            <a:avLst/>
            <a:gdLst/>
            <a:ahLst/>
            <a:cxnLst/>
            <a:rect l="l" t="t" r="r" b="b"/>
            <a:pathLst>
              <a:path w="2476500" h="638175">
                <a:moveTo>
                  <a:pt x="2370074" y="0"/>
                </a:moveTo>
                <a:lnTo>
                  <a:pt x="106425" y="0"/>
                </a:lnTo>
                <a:lnTo>
                  <a:pt x="64990" y="8360"/>
                </a:lnTo>
                <a:lnTo>
                  <a:pt x="31162" y="31162"/>
                </a:lnTo>
                <a:lnTo>
                  <a:pt x="8360" y="64990"/>
                </a:lnTo>
                <a:lnTo>
                  <a:pt x="0" y="106425"/>
                </a:lnTo>
                <a:lnTo>
                  <a:pt x="0" y="531812"/>
                </a:lnTo>
                <a:lnTo>
                  <a:pt x="8360" y="573211"/>
                </a:lnTo>
                <a:lnTo>
                  <a:pt x="31162" y="607020"/>
                </a:lnTo>
                <a:lnTo>
                  <a:pt x="64990" y="629815"/>
                </a:lnTo>
                <a:lnTo>
                  <a:pt x="106425" y="638175"/>
                </a:lnTo>
                <a:lnTo>
                  <a:pt x="2370074" y="638175"/>
                </a:lnTo>
                <a:lnTo>
                  <a:pt x="2411509" y="629815"/>
                </a:lnTo>
                <a:lnTo>
                  <a:pt x="2445337" y="607020"/>
                </a:lnTo>
                <a:lnTo>
                  <a:pt x="2468139" y="573211"/>
                </a:lnTo>
                <a:lnTo>
                  <a:pt x="2476500" y="531812"/>
                </a:lnTo>
                <a:lnTo>
                  <a:pt x="2476500" y="106425"/>
                </a:lnTo>
                <a:lnTo>
                  <a:pt x="2468139" y="64990"/>
                </a:lnTo>
                <a:lnTo>
                  <a:pt x="2445337" y="31162"/>
                </a:lnTo>
                <a:lnTo>
                  <a:pt x="2411509" y="8360"/>
                </a:lnTo>
                <a:lnTo>
                  <a:pt x="2370074" y="0"/>
                </a:lnTo>
                <a:close/>
              </a:path>
            </a:pathLst>
          </a:custGeom>
          <a:solidFill>
            <a:srgbClr val="FDD9B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9478391" y="5176837"/>
            <a:ext cx="1959610" cy="6400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42570" marR="5080" indent="-230504">
              <a:lnSpc>
                <a:spcPct val="100000"/>
              </a:lnSpc>
              <a:spcBef>
                <a:spcPts val="125"/>
              </a:spcBef>
            </a:pPr>
            <a:r>
              <a:rPr dirty="0" sz="2000" spc="-20" b="1">
                <a:latin typeface="Microsoft JhengHei"/>
                <a:cs typeface="Microsoft JhengHei"/>
              </a:rPr>
              <a:t>6</a:t>
            </a:r>
            <a:r>
              <a:rPr dirty="0" sz="2000" spc="-30" b="1">
                <a:latin typeface="Microsoft JhengHei"/>
                <a:cs typeface="Microsoft JhengHei"/>
              </a:rPr>
              <a:t>年繼續教育時數</a:t>
            </a:r>
            <a:r>
              <a:rPr dirty="0" sz="2000" spc="-20" b="1">
                <a:latin typeface="Microsoft JhengHei"/>
                <a:cs typeface="Microsoft JhengHei"/>
              </a:rPr>
              <a:t>累積120</a:t>
            </a:r>
            <a:r>
              <a:rPr dirty="0" sz="2000" spc="-25" b="1">
                <a:latin typeface="Microsoft JhengHei"/>
                <a:cs typeface="Microsoft JhengHei"/>
              </a:rPr>
              <a:t>學分</a:t>
            </a:r>
            <a:endParaRPr sz="2000">
              <a:latin typeface="Microsoft JhengHei"/>
              <a:cs typeface="Microsoft JhengHe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503237" y="1617725"/>
            <a:ext cx="2451735" cy="565150"/>
            <a:chOff x="503237" y="1617725"/>
            <a:chExt cx="2451735" cy="565150"/>
          </a:xfrm>
        </p:grpSpPr>
        <p:sp>
          <p:nvSpPr>
            <p:cNvPr id="9" name="object 9" descr=""/>
            <p:cNvSpPr/>
            <p:nvPr/>
          </p:nvSpPr>
          <p:spPr>
            <a:xfrm>
              <a:off x="509587" y="1624075"/>
              <a:ext cx="2439035" cy="552450"/>
            </a:xfrm>
            <a:custGeom>
              <a:avLst/>
              <a:gdLst/>
              <a:ahLst/>
              <a:cxnLst/>
              <a:rect l="l" t="t" r="r" b="b"/>
              <a:pathLst>
                <a:path w="2439035" h="552450">
                  <a:moveTo>
                    <a:pt x="2346261" y="0"/>
                  </a:moveTo>
                  <a:lnTo>
                    <a:pt x="92075" y="0"/>
                  </a:lnTo>
                  <a:lnTo>
                    <a:pt x="56235" y="7225"/>
                  </a:lnTo>
                  <a:lnTo>
                    <a:pt x="26968" y="26939"/>
                  </a:lnTo>
                  <a:lnTo>
                    <a:pt x="7235" y="56203"/>
                  </a:lnTo>
                  <a:lnTo>
                    <a:pt x="0" y="92075"/>
                  </a:lnTo>
                  <a:lnTo>
                    <a:pt x="0" y="460248"/>
                  </a:lnTo>
                  <a:lnTo>
                    <a:pt x="7235" y="496139"/>
                  </a:lnTo>
                  <a:lnTo>
                    <a:pt x="26968" y="525446"/>
                  </a:lnTo>
                  <a:lnTo>
                    <a:pt x="56235" y="545205"/>
                  </a:lnTo>
                  <a:lnTo>
                    <a:pt x="92075" y="552450"/>
                  </a:lnTo>
                  <a:lnTo>
                    <a:pt x="2346261" y="552450"/>
                  </a:lnTo>
                  <a:lnTo>
                    <a:pt x="2382152" y="545205"/>
                  </a:lnTo>
                  <a:lnTo>
                    <a:pt x="2411460" y="525446"/>
                  </a:lnTo>
                  <a:lnTo>
                    <a:pt x="2431218" y="496139"/>
                  </a:lnTo>
                  <a:lnTo>
                    <a:pt x="2438463" y="460248"/>
                  </a:lnTo>
                  <a:lnTo>
                    <a:pt x="2438463" y="92075"/>
                  </a:lnTo>
                  <a:lnTo>
                    <a:pt x="2431218" y="56203"/>
                  </a:lnTo>
                  <a:lnTo>
                    <a:pt x="2411460" y="26939"/>
                  </a:lnTo>
                  <a:lnTo>
                    <a:pt x="2382152" y="7225"/>
                  </a:lnTo>
                  <a:lnTo>
                    <a:pt x="2346261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09587" y="1624075"/>
              <a:ext cx="2439035" cy="552450"/>
            </a:xfrm>
            <a:custGeom>
              <a:avLst/>
              <a:gdLst/>
              <a:ahLst/>
              <a:cxnLst/>
              <a:rect l="l" t="t" r="r" b="b"/>
              <a:pathLst>
                <a:path w="2439035" h="552450">
                  <a:moveTo>
                    <a:pt x="0" y="92075"/>
                  </a:moveTo>
                  <a:lnTo>
                    <a:pt x="7235" y="56203"/>
                  </a:lnTo>
                  <a:lnTo>
                    <a:pt x="26968" y="26939"/>
                  </a:lnTo>
                  <a:lnTo>
                    <a:pt x="56235" y="7225"/>
                  </a:lnTo>
                  <a:lnTo>
                    <a:pt x="92075" y="0"/>
                  </a:lnTo>
                  <a:lnTo>
                    <a:pt x="2346261" y="0"/>
                  </a:lnTo>
                  <a:lnTo>
                    <a:pt x="2382152" y="7225"/>
                  </a:lnTo>
                  <a:lnTo>
                    <a:pt x="2411460" y="26939"/>
                  </a:lnTo>
                  <a:lnTo>
                    <a:pt x="2431218" y="56203"/>
                  </a:lnTo>
                  <a:lnTo>
                    <a:pt x="2438463" y="92075"/>
                  </a:lnTo>
                  <a:lnTo>
                    <a:pt x="2438463" y="460248"/>
                  </a:lnTo>
                  <a:lnTo>
                    <a:pt x="2431218" y="496139"/>
                  </a:lnTo>
                  <a:lnTo>
                    <a:pt x="2411460" y="525446"/>
                  </a:lnTo>
                  <a:lnTo>
                    <a:pt x="2382152" y="545205"/>
                  </a:lnTo>
                  <a:lnTo>
                    <a:pt x="2346261" y="552450"/>
                  </a:lnTo>
                  <a:lnTo>
                    <a:pt x="92075" y="552450"/>
                  </a:lnTo>
                  <a:lnTo>
                    <a:pt x="56235" y="545205"/>
                  </a:lnTo>
                  <a:lnTo>
                    <a:pt x="26968" y="525446"/>
                  </a:lnTo>
                  <a:lnTo>
                    <a:pt x="7235" y="496139"/>
                  </a:lnTo>
                  <a:lnTo>
                    <a:pt x="0" y="460248"/>
                  </a:lnTo>
                  <a:lnTo>
                    <a:pt x="0" y="92075"/>
                  </a:lnTo>
                  <a:close/>
                </a:path>
              </a:pathLst>
            </a:custGeom>
            <a:ln w="12700">
              <a:solidFill>
                <a:srgbClr val="00AEB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03237" y="1517781"/>
            <a:ext cx="11053445" cy="1593215"/>
          </a:xfrm>
          <a:prstGeom prst="rect">
            <a:avLst/>
          </a:prstGeom>
        </p:spPr>
        <p:txBody>
          <a:bodyPr wrap="square" lIns="0" tIns="161290" rIns="0" bIns="0" rtlCol="0" vert="horz">
            <a:spAutoFit/>
          </a:bodyPr>
          <a:lstStyle/>
          <a:p>
            <a:pPr marL="153670">
              <a:lnSpc>
                <a:spcPct val="100000"/>
              </a:lnSpc>
              <a:spcBef>
                <a:spcPts val="1270"/>
              </a:spcBef>
            </a:pPr>
            <a:r>
              <a:rPr dirty="0" sz="2750" spc="20" b="1">
                <a:solidFill>
                  <a:srgbClr val="FFFFFF"/>
                </a:solidFill>
                <a:latin typeface="Microsoft JhengHei"/>
                <a:cs typeface="Microsoft JhengHei"/>
              </a:rPr>
              <a:t>請領執業執照</a:t>
            </a:r>
            <a:endParaRPr sz="2750">
              <a:latin typeface="Microsoft JhengHei"/>
              <a:cs typeface="Microsoft JhengHei"/>
            </a:endParaRPr>
          </a:p>
          <a:p>
            <a:pPr marL="12700" marR="5080">
              <a:lnSpc>
                <a:spcPct val="102400"/>
              </a:lnSpc>
              <a:spcBef>
                <a:spcPts val="1105"/>
              </a:spcBef>
            </a:pPr>
            <a:r>
              <a:rPr dirty="0" sz="2750" spc="10">
                <a:latin typeface="Microsoft JhengHei"/>
                <a:cs typeface="Microsoft JhengHei"/>
              </a:rPr>
              <a:t>獸醫師執行業務，應向執業所在地</a:t>
            </a:r>
            <a:r>
              <a:rPr dirty="0" sz="2750" spc="30" b="1">
                <a:solidFill>
                  <a:srgbClr val="00AEB8"/>
                </a:solidFill>
                <a:latin typeface="Microsoft JhengHei"/>
                <a:cs typeface="Microsoft JhengHei"/>
              </a:rPr>
              <a:t>直轄市、縣</a:t>
            </a:r>
            <a:r>
              <a:rPr dirty="0" sz="2750" b="1">
                <a:solidFill>
                  <a:srgbClr val="00AEB8"/>
                </a:solidFill>
                <a:latin typeface="Microsoft JhengHei"/>
                <a:cs typeface="Microsoft JhengHei"/>
              </a:rPr>
              <a:t>（市</a:t>
            </a:r>
            <a:r>
              <a:rPr dirty="0" sz="2750" spc="85" b="1">
                <a:solidFill>
                  <a:srgbClr val="00AEB8"/>
                </a:solidFill>
                <a:latin typeface="Microsoft JhengHei"/>
                <a:cs typeface="Microsoft JhengHei"/>
              </a:rPr>
              <a:t>）</a:t>
            </a:r>
            <a:r>
              <a:rPr dirty="0" sz="2750" spc="5" b="1">
                <a:solidFill>
                  <a:srgbClr val="00AEB8"/>
                </a:solidFill>
                <a:latin typeface="Microsoft JhengHei"/>
                <a:cs typeface="Microsoft JhengHei"/>
              </a:rPr>
              <a:t>主管機關申請執業</a:t>
            </a:r>
            <a:r>
              <a:rPr dirty="0" sz="2750" spc="35" b="1">
                <a:solidFill>
                  <a:srgbClr val="00AEB8"/>
                </a:solidFill>
                <a:latin typeface="Microsoft JhengHei"/>
                <a:cs typeface="Microsoft JhengHei"/>
              </a:rPr>
              <a:t>登記</a:t>
            </a:r>
            <a:r>
              <a:rPr dirty="0" sz="2750" spc="30">
                <a:latin typeface="Microsoft JhengHei"/>
                <a:cs typeface="Microsoft JhengHei"/>
              </a:rPr>
              <a:t>，領有</a:t>
            </a:r>
            <a:r>
              <a:rPr dirty="0" sz="2750" spc="20" b="1">
                <a:solidFill>
                  <a:srgbClr val="00AEB8"/>
                </a:solidFill>
                <a:latin typeface="Microsoft JhengHei"/>
                <a:cs typeface="Microsoft JhengHei"/>
              </a:rPr>
              <a:t>執業執照</a:t>
            </a:r>
            <a:r>
              <a:rPr dirty="0" sz="2750" spc="15">
                <a:latin typeface="Microsoft JhengHei"/>
                <a:cs typeface="Microsoft JhengHei"/>
              </a:rPr>
              <a:t>，始得執業。(第</a:t>
            </a:r>
            <a:r>
              <a:rPr dirty="0" sz="2750">
                <a:latin typeface="Microsoft JhengHei"/>
                <a:cs typeface="Microsoft JhengHei"/>
              </a:rPr>
              <a:t>5</a:t>
            </a:r>
            <a:r>
              <a:rPr dirty="0" sz="2750" spc="-25"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503237" y="5237226"/>
            <a:ext cx="2451735" cy="574675"/>
            <a:chOff x="503237" y="5237226"/>
            <a:chExt cx="2451735" cy="574675"/>
          </a:xfrm>
        </p:grpSpPr>
        <p:sp>
          <p:nvSpPr>
            <p:cNvPr id="13" name="object 13" descr=""/>
            <p:cNvSpPr/>
            <p:nvPr/>
          </p:nvSpPr>
          <p:spPr>
            <a:xfrm>
              <a:off x="509587" y="5243576"/>
              <a:ext cx="2439035" cy="561975"/>
            </a:xfrm>
            <a:custGeom>
              <a:avLst/>
              <a:gdLst/>
              <a:ahLst/>
              <a:cxnLst/>
              <a:rect l="l" t="t" r="r" b="b"/>
              <a:pathLst>
                <a:path w="2439035" h="561975">
                  <a:moveTo>
                    <a:pt x="2344737" y="0"/>
                  </a:moveTo>
                  <a:lnTo>
                    <a:pt x="93662" y="0"/>
                  </a:lnTo>
                  <a:lnTo>
                    <a:pt x="57205" y="7356"/>
                  </a:lnTo>
                  <a:lnTo>
                    <a:pt x="27433" y="27416"/>
                  </a:lnTo>
                  <a:lnTo>
                    <a:pt x="7360" y="57167"/>
                  </a:lnTo>
                  <a:lnTo>
                    <a:pt x="0" y="93599"/>
                  </a:lnTo>
                  <a:lnTo>
                    <a:pt x="0" y="468249"/>
                  </a:lnTo>
                  <a:lnTo>
                    <a:pt x="7360" y="504706"/>
                  </a:lnTo>
                  <a:lnTo>
                    <a:pt x="27433" y="534477"/>
                  </a:lnTo>
                  <a:lnTo>
                    <a:pt x="57205" y="554550"/>
                  </a:lnTo>
                  <a:lnTo>
                    <a:pt x="93662" y="561911"/>
                  </a:lnTo>
                  <a:lnTo>
                    <a:pt x="2344737" y="561911"/>
                  </a:lnTo>
                  <a:lnTo>
                    <a:pt x="2381188" y="554550"/>
                  </a:lnTo>
                  <a:lnTo>
                    <a:pt x="2410983" y="534477"/>
                  </a:lnTo>
                  <a:lnTo>
                    <a:pt x="2431087" y="504706"/>
                  </a:lnTo>
                  <a:lnTo>
                    <a:pt x="2438463" y="468249"/>
                  </a:lnTo>
                  <a:lnTo>
                    <a:pt x="2438463" y="93599"/>
                  </a:lnTo>
                  <a:lnTo>
                    <a:pt x="2431087" y="57167"/>
                  </a:lnTo>
                  <a:lnTo>
                    <a:pt x="2410983" y="27416"/>
                  </a:lnTo>
                  <a:lnTo>
                    <a:pt x="2381188" y="7356"/>
                  </a:lnTo>
                  <a:lnTo>
                    <a:pt x="2344737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09587" y="5243576"/>
              <a:ext cx="2439035" cy="561975"/>
            </a:xfrm>
            <a:custGeom>
              <a:avLst/>
              <a:gdLst/>
              <a:ahLst/>
              <a:cxnLst/>
              <a:rect l="l" t="t" r="r" b="b"/>
              <a:pathLst>
                <a:path w="2439035" h="561975">
                  <a:moveTo>
                    <a:pt x="0" y="93599"/>
                  </a:moveTo>
                  <a:lnTo>
                    <a:pt x="7360" y="57167"/>
                  </a:lnTo>
                  <a:lnTo>
                    <a:pt x="27433" y="27416"/>
                  </a:lnTo>
                  <a:lnTo>
                    <a:pt x="57205" y="7356"/>
                  </a:lnTo>
                  <a:lnTo>
                    <a:pt x="93662" y="0"/>
                  </a:lnTo>
                  <a:lnTo>
                    <a:pt x="2344737" y="0"/>
                  </a:lnTo>
                  <a:lnTo>
                    <a:pt x="2381188" y="7356"/>
                  </a:lnTo>
                  <a:lnTo>
                    <a:pt x="2410983" y="27416"/>
                  </a:lnTo>
                  <a:lnTo>
                    <a:pt x="2431087" y="57167"/>
                  </a:lnTo>
                  <a:lnTo>
                    <a:pt x="2438463" y="93599"/>
                  </a:lnTo>
                  <a:lnTo>
                    <a:pt x="2438463" y="468249"/>
                  </a:lnTo>
                  <a:lnTo>
                    <a:pt x="2431087" y="504706"/>
                  </a:lnTo>
                  <a:lnTo>
                    <a:pt x="2410983" y="534477"/>
                  </a:lnTo>
                  <a:lnTo>
                    <a:pt x="2381188" y="554550"/>
                  </a:lnTo>
                  <a:lnTo>
                    <a:pt x="2344737" y="561911"/>
                  </a:lnTo>
                  <a:lnTo>
                    <a:pt x="93662" y="561911"/>
                  </a:lnTo>
                  <a:lnTo>
                    <a:pt x="57205" y="554550"/>
                  </a:lnTo>
                  <a:lnTo>
                    <a:pt x="27433" y="534477"/>
                  </a:lnTo>
                  <a:lnTo>
                    <a:pt x="7360" y="504706"/>
                  </a:lnTo>
                  <a:lnTo>
                    <a:pt x="0" y="468249"/>
                  </a:lnTo>
                  <a:lnTo>
                    <a:pt x="0" y="93599"/>
                  </a:lnTo>
                  <a:close/>
                </a:path>
              </a:pathLst>
            </a:custGeom>
            <a:ln w="12700">
              <a:solidFill>
                <a:srgbClr val="00AEB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644842" y="5290184"/>
            <a:ext cx="2160270" cy="4489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750" spc="20" b="1">
                <a:solidFill>
                  <a:srgbClr val="FFFFFF"/>
                </a:solidFill>
                <a:latin typeface="Microsoft JhengHei"/>
                <a:cs typeface="Microsoft JhengHei"/>
              </a:rPr>
              <a:t>執業執照更新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8134350" y="5410200"/>
            <a:ext cx="1080135" cy="564515"/>
          </a:xfrm>
          <a:custGeom>
            <a:avLst/>
            <a:gdLst/>
            <a:ahLst/>
            <a:cxnLst/>
            <a:rect l="l" t="t" r="r" b="b"/>
            <a:pathLst>
              <a:path w="1080134" h="564514">
                <a:moveTo>
                  <a:pt x="1904" y="526262"/>
                </a:moveTo>
                <a:lnTo>
                  <a:pt x="0" y="526262"/>
                </a:lnTo>
                <a:lnTo>
                  <a:pt x="0" y="564362"/>
                </a:lnTo>
                <a:lnTo>
                  <a:pt x="40004" y="564362"/>
                </a:lnTo>
                <a:lnTo>
                  <a:pt x="40004" y="545312"/>
                </a:lnTo>
                <a:lnTo>
                  <a:pt x="1904" y="545312"/>
                </a:lnTo>
                <a:lnTo>
                  <a:pt x="1904" y="526262"/>
                </a:lnTo>
                <a:close/>
              </a:path>
              <a:path w="1080134" h="564514">
                <a:moveTo>
                  <a:pt x="965580" y="38100"/>
                </a:moveTo>
                <a:lnTo>
                  <a:pt x="1904" y="38100"/>
                </a:lnTo>
                <a:lnTo>
                  <a:pt x="1904" y="545312"/>
                </a:lnTo>
                <a:lnTo>
                  <a:pt x="20954" y="526262"/>
                </a:lnTo>
                <a:lnTo>
                  <a:pt x="40004" y="526262"/>
                </a:lnTo>
                <a:lnTo>
                  <a:pt x="40004" y="76200"/>
                </a:lnTo>
                <a:lnTo>
                  <a:pt x="20954" y="76200"/>
                </a:lnTo>
                <a:lnTo>
                  <a:pt x="40004" y="57150"/>
                </a:lnTo>
                <a:lnTo>
                  <a:pt x="965580" y="57150"/>
                </a:lnTo>
                <a:lnTo>
                  <a:pt x="965580" y="38100"/>
                </a:lnTo>
                <a:close/>
              </a:path>
              <a:path w="1080134" h="564514">
                <a:moveTo>
                  <a:pt x="40004" y="526262"/>
                </a:moveTo>
                <a:lnTo>
                  <a:pt x="20954" y="526262"/>
                </a:lnTo>
                <a:lnTo>
                  <a:pt x="1904" y="545312"/>
                </a:lnTo>
                <a:lnTo>
                  <a:pt x="40004" y="545312"/>
                </a:lnTo>
                <a:lnTo>
                  <a:pt x="40004" y="526262"/>
                </a:lnTo>
                <a:close/>
              </a:path>
              <a:path w="1080134" h="564514">
                <a:moveTo>
                  <a:pt x="965580" y="0"/>
                </a:moveTo>
                <a:lnTo>
                  <a:pt x="965580" y="114300"/>
                </a:lnTo>
                <a:lnTo>
                  <a:pt x="1041780" y="76200"/>
                </a:lnTo>
                <a:lnTo>
                  <a:pt x="984630" y="76200"/>
                </a:lnTo>
                <a:lnTo>
                  <a:pt x="984630" y="38100"/>
                </a:lnTo>
                <a:lnTo>
                  <a:pt x="1041780" y="38100"/>
                </a:lnTo>
                <a:lnTo>
                  <a:pt x="965580" y="0"/>
                </a:lnTo>
                <a:close/>
              </a:path>
              <a:path w="1080134" h="564514">
                <a:moveTo>
                  <a:pt x="40004" y="57150"/>
                </a:moveTo>
                <a:lnTo>
                  <a:pt x="20954" y="76200"/>
                </a:lnTo>
                <a:lnTo>
                  <a:pt x="40004" y="76200"/>
                </a:lnTo>
                <a:lnTo>
                  <a:pt x="40004" y="57150"/>
                </a:lnTo>
                <a:close/>
              </a:path>
              <a:path w="1080134" h="564514">
                <a:moveTo>
                  <a:pt x="965580" y="57150"/>
                </a:moveTo>
                <a:lnTo>
                  <a:pt x="40004" y="57150"/>
                </a:lnTo>
                <a:lnTo>
                  <a:pt x="40004" y="76200"/>
                </a:lnTo>
                <a:lnTo>
                  <a:pt x="965580" y="76200"/>
                </a:lnTo>
                <a:lnTo>
                  <a:pt x="965580" y="57150"/>
                </a:lnTo>
                <a:close/>
              </a:path>
              <a:path w="1080134" h="564514">
                <a:moveTo>
                  <a:pt x="1041780" y="38100"/>
                </a:moveTo>
                <a:lnTo>
                  <a:pt x="984630" y="38100"/>
                </a:lnTo>
                <a:lnTo>
                  <a:pt x="984630" y="76200"/>
                </a:lnTo>
                <a:lnTo>
                  <a:pt x="1041780" y="76200"/>
                </a:lnTo>
                <a:lnTo>
                  <a:pt x="1079880" y="57150"/>
                </a:lnTo>
                <a:lnTo>
                  <a:pt x="1041780" y="38100"/>
                </a:lnTo>
                <a:close/>
              </a:path>
            </a:pathLst>
          </a:custGeom>
          <a:solidFill>
            <a:srgbClr val="FDD9B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B2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714375" y="3903726"/>
            <a:ext cx="11239500" cy="2659380"/>
            <a:chOff x="714375" y="3903726"/>
            <a:chExt cx="11239500" cy="2659380"/>
          </a:xfrm>
        </p:grpSpPr>
        <p:sp>
          <p:nvSpPr>
            <p:cNvPr id="4" name="object 4" descr=""/>
            <p:cNvSpPr/>
            <p:nvPr/>
          </p:nvSpPr>
          <p:spPr>
            <a:xfrm>
              <a:off x="742950" y="4352925"/>
              <a:ext cx="11182350" cy="2181225"/>
            </a:xfrm>
            <a:custGeom>
              <a:avLst/>
              <a:gdLst/>
              <a:ahLst/>
              <a:cxnLst/>
              <a:rect l="l" t="t" r="r" b="b"/>
              <a:pathLst>
                <a:path w="11182350" h="2181225">
                  <a:moveTo>
                    <a:pt x="0" y="2181225"/>
                  </a:moveTo>
                  <a:lnTo>
                    <a:pt x="11182350" y="2181225"/>
                  </a:lnTo>
                  <a:lnTo>
                    <a:pt x="11182350" y="0"/>
                  </a:lnTo>
                  <a:lnTo>
                    <a:pt x="0" y="0"/>
                  </a:lnTo>
                  <a:lnTo>
                    <a:pt x="0" y="2181225"/>
                  </a:lnTo>
                  <a:close/>
                </a:path>
              </a:pathLst>
            </a:custGeom>
            <a:ln w="57150">
              <a:solidFill>
                <a:srgbClr val="00AEB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00112" y="3910076"/>
              <a:ext cx="2810510" cy="695325"/>
            </a:xfrm>
            <a:custGeom>
              <a:avLst/>
              <a:gdLst/>
              <a:ahLst/>
              <a:cxnLst/>
              <a:rect l="l" t="t" r="r" b="b"/>
              <a:pathLst>
                <a:path w="2810510" h="695325">
                  <a:moveTo>
                    <a:pt x="2693987" y="0"/>
                  </a:moveTo>
                  <a:lnTo>
                    <a:pt x="115887" y="0"/>
                  </a:lnTo>
                  <a:lnTo>
                    <a:pt x="70776" y="9096"/>
                  </a:lnTo>
                  <a:lnTo>
                    <a:pt x="33940" y="33908"/>
                  </a:lnTo>
                  <a:lnTo>
                    <a:pt x="9106" y="70723"/>
                  </a:lnTo>
                  <a:lnTo>
                    <a:pt x="0" y="115824"/>
                  </a:lnTo>
                  <a:lnTo>
                    <a:pt x="0" y="579374"/>
                  </a:lnTo>
                  <a:lnTo>
                    <a:pt x="9106" y="624494"/>
                  </a:lnTo>
                  <a:lnTo>
                    <a:pt x="33940" y="661352"/>
                  </a:lnTo>
                  <a:lnTo>
                    <a:pt x="70776" y="686208"/>
                  </a:lnTo>
                  <a:lnTo>
                    <a:pt x="115887" y="695325"/>
                  </a:lnTo>
                  <a:lnTo>
                    <a:pt x="2693987" y="695325"/>
                  </a:lnTo>
                  <a:lnTo>
                    <a:pt x="2739108" y="686208"/>
                  </a:lnTo>
                  <a:lnTo>
                    <a:pt x="2775966" y="661352"/>
                  </a:lnTo>
                  <a:lnTo>
                    <a:pt x="2800822" y="624494"/>
                  </a:lnTo>
                  <a:lnTo>
                    <a:pt x="2809938" y="579374"/>
                  </a:lnTo>
                  <a:lnTo>
                    <a:pt x="2809938" y="115824"/>
                  </a:lnTo>
                  <a:lnTo>
                    <a:pt x="2800822" y="70723"/>
                  </a:lnTo>
                  <a:lnTo>
                    <a:pt x="2775966" y="33909"/>
                  </a:lnTo>
                  <a:lnTo>
                    <a:pt x="2739108" y="9096"/>
                  </a:lnTo>
                  <a:lnTo>
                    <a:pt x="2693987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900112" y="3910076"/>
              <a:ext cx="2810510" cy="695325"/>
            </a:xfrm>
            <a:custGeom>
              <a:avLst/>
              <a:gdLst/>
              <a:ahLst/>
              <a:cxnLst/>
              <a:rect l="l" t="t" r="r" b="b"/>
              <a:pathLst>
                <a:path w="2810510" h="695325">
                  <a:moveTo>
                    <a:pt x="0" y="115824"/>
                  </a:moveTo>
                  <a:lnTo>
                    <a:pt x="9106" y="70723"/>
                  </a:lnTo>
                  <a:lnTo>
                    <a:pt x="33940" y="33908"/>
                  </a:lnTo>
                  <a:lnTo>
                    <a:pt x="70776" y="9096"/>
                  </a:lnTo>
                  <a:lnTo>
                    <a:pt x="115887" y="0"/>
                  </a:lnTo>
                  <a:lnTo>
                    <a:pt x="2693987" y="0"/>
                  </a:lnTo>
                  <a:lnTo>
                    <a:pt x="2739108" y="9096"/>
                  </a:lnTo>
                  <a:lnTo>
                    <a:pt x="2775966" y="33909"/>
                  </a:lnTo>
                  <a:lnTo>
                    <a:pt x="2800822" y="70723"/>
                  </a:lnTo>
                  <a:lnTo>
                    <a:pt x="2809938" y="115824"/>
                  </a:lnTo>
                  <a:lnTo>
                    <a:pt x="2809938" y="579374"/>
                  </a:lnTo>
                  <a:lnTo>
                    <a:pt x="2800822" y="624494"/>
                  </a:lnTo>
                  <a:lnTo>
                    <a:pt x="2775966" y="661352"/>
                  </a:lnTo>
                  <a:lnTo>
                    <a:pt x="2739108" y="686208"/>
                  </a:lnTo>
                  <a:lnTo>
                    <a:pt x="2693987" y="695325"/>
                  </a:lnTo>
                  <a:lnTo>
                    <a:pt x="115887" y="695325"/>
                  </a:lnTo>
                  <a:lnTo>
                    <a:pt x="70776" y="686208"/>
                  </a:lnTo>
                  <a:lnTo>
                    <a:pt x="33940" y="661352"/>
                  </a:lnTo>
                  <a:lnTo>
                    <a:pt x="9106" y="624494"/>
                  </a:lnTo>
                  <a:lnTo>
                    <a:pt x="0" y="579374"/>
                  </a:lnTo>
                  <a:lnTo>
                    <a:pt x="0" y="115824"/>
                  </a:lnTo>
                  <a:close/>
                </a:path>
              </a:pathLst>
            </a:custGeom>
            <a:ln w="12700">
              <a:solidFill>
                <a:srgbClr val="00AEB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獸醫師執業應遵循事項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315912" y="1505404"/>
            <a:ext cx="11998325" cy="1932939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2750" spc="25" b="1">
                <a:solidFill>
                  <a:srgbClr val="EF7067"/>
                </a:solidFill>
                <a:latin typeface="Microsoft JhengHei"/>
                <a:cs typeface="Microsoft JhengHei"/>
              </a:rPr>
              <a:t>異地執業需報准</a:t>
            </a:r>
            <a:r>
              <a:rPr dirty="0" sz="2750">
                <a:latin typeface="Microsoft JhengHei"/>
                <a:cs typeface="Microsoft JhengHei"/>
              </a:rPr>
              <a:t>(第7</a:t>
            </a:r>
            <a:r>
              <a:rPr dirty="0" sz="2750" spc="-25"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  <a:p>
            <a:pPr marL="241300" marR="5080" indent="-229235">
              <a:lnSpc>
                <a:spcPts val="3080"/>
              </a:lnSpc>
              <a:spcBef>
                <a:spcPts val="96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40">
                <a:latin typeface="Microsoft JhengHei"/>
                <a:cs typeface="Microsoft JhengHei"/>
              </a:rPr>
              <a:t>獸醫師執業以申請</a:t>
            </a:r>
            <a:r>
              <a:rPr dirty="0" sz="2750" spc="35" b="1">
                <a:solidFill>
                  <a:srgbClr val="00AEB8"/>
                </a:solidFill>
                <a:latin typeface="Microsoft JhengHei"/>
                <a:cs typeface="Microsoft JhengHei"/>
              </a:rPr>
              <a:t>執業執照之所在地為限</a:t>
            </a:r>
            <a:r>
              <a:rPr dirty="0" sz="2750" spc="25">
                <a:latin typeface="Microsoft JhengHei"/>
                <a:cs typeface="Microsoft JhengHei"/>
              </a:rPr>
              <a:t>，並應在經核准登記之獸醫診療</a:t>
            </a:r>
            <a:r>
              <a:rPr dirty="0" sz="2750" spc="5">
                <a:latin typeface="Microsoft JhengHei"/>
                <a:cs typeface="Microsoft JhengHei"/>
              </a:rPr>
              <a:t> </a:t>
            </a:r>
            <a:r>
              <a:rPr dirty="0" sz="2750" spc="25">
                <a:latin typeface="Microsoft JhengHei"/>
                <a:cs typeface="Microsoft JhengHei"/>
              </a:rPr>
              <a:t>機構、畜牧、獸醫機構或其他經主管機關認可必須聘請獸醫師之</a:t>
            </a:r>
            <a:r>
              <a:rPr dirty="0" sz="2750" spc="45" b="1">
                <a:solidFill>
                  <a:srgbClr val="00AEB8"/>
                </a:solidFill>
                <a:latin typeface="Microsoft JhengHei"/>
                <a:cs typeface="Microsoft JhengHei"/>
              </a:rPr>
              <a:t>機構</a:t>
            </a:r>
            <a:r>
              <a:rPr dirty="0" sz="2750" spc="45">
                <a:latin typeface="Microsoft JhengHei"/>
                <a:cs typeface="Microsoft JhengHei"/>
              </a:rPr>
              <a:t>為之。</a:t>
            </a:r>
            <a:endParaRPr sz="2750">
              <a:latin typeface="Microsoft JhengHei"/>
              <a:cs typeface="Microsoft JhengHei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750" spc="30">
                <a:latin typeface="Microsoft JhengHei"/>
                <a:cs typeface="Microsoft JhengHei"/>
              </a:rPr>
              <a:t>但機構間</a:t>
            </a:r>
            <a:r>
              <a:rPr dirty="0" u="sng" sz="2750" spc="15" b="1">
                <a:solidFill>
                  <a:srgbClr val="00AEB8"/>
                </a:solidFill>
                <a:uFill>
                  <a:solidFill>
                    <a:srgbClr val="00AEB8"/>
                  </a:solidFill>
                </a:uFill>
                <a:latin typeface="Microsoft JhengHei"/>
                <a:cs typeface="Microsoft JhengHei"/>
              </a:rPr>
              <a:t>會診、支援、應邀出診、急救</a:t>
            </a:r>
            <a:r>
              <a:rPr dirty="0" sz="2750" spc="30" b="1">
                <a:solidFill>
                  <a:srgbClr val="00AEB8"/>
                </a:solidFill>
                <a:latin typeface="Microsoft JhengHei"/>
                <a:cs typeface="Microsoft JhengHei"/>
              </a:rPr>
              <a:t>或事先報准</a:t>
            </a:r>
            <a:r>
              <a:rPr dirty="0" sz="2750" spc="10">
                <a:latin typeface="Microsoft JhengHei"/>
                <a:cs typeface="Microsoft JhengHei"/>
              </a:rPr>
              <a:t>者，不在此限。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46797" y="4019169"/>
            <a:ext cx="251206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10" b="1">
                <a:solidFill>
                  <a:srgbClr val="FFFFFF"/>
                </a:solidFill>
                <a:latin typeface="Microsoft JhengHei"/>
                <a:cs typeface="Microsoft JhengHei"/>
              </a:rPr>
              <a:t>獸醫師執業機構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64564" y="4659947"/>
            <a:ext cx="4636770" cy="15557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2000" spc="-30">
                <a:latin typeface="Microsoft JhengHei"/>
                <a:cs typeface="Microsoft JhengHei"/>
              </a:rPr>
              <a:t>公立獸醫診療機構</a:t>
            </a:r>
            <a:endParaRPr sz="2000">
              <a:latin typeface="Microsoft JhengHei"/>
              <a:cs typeface="Microsoft JhengHei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2000" spc="-30">
                <a:latin typeface="Microsoft JhengHei"/>
                <a:cs typeface="Microsoft JhengHei"/>
              </a:rPr>
              <a:t>私立獸醫診療機構</a:t>
            </a:r>
            <a:endParaRPr sz="2000">
              <a:latin typeface="Microsoft JhengHei"/>
              <a:cs typeface="Microsoft JhengHei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2000" spc="-45">
                <a:latin typeface="Microsoft JhengHei"/>
                <a:cs typeface="Microsoft JhengHei"/>
              </a:rPr>
              <a:t>聘用專職獸醫師或獸醫佐之動物飼養場</a:t>
            </a:r>
            <a:endParaRPr sz="2000">
              <a:latin typeface="Microsoft JhengHei"/>
              <a:cs typeface="Microsoft JhengHei"/>
            </a:endParaRPr>
          </a:p>
          <a:p>
            <a:pPr marL="298450" indent="-285750">
              <a:lnSpc>
                <a:spcPct val="100000"/>
              </a:lnSpc>
              <a:buFont typeface="Arial MT"/>
              <a:buChar char="•"/>
              <a:tabLst>
                <a:tab pos="298450" algn="l"/>
              </a:tabLst>
            </a:pPr>
            <a:r>
              <a:rPr dirty="0" sz="2000" spc="-35">
                <a:latin typeface="Microsoft JhengHei"/>
                <a:cs typeface="Microsoft JhengHei"/>
              </a:rPr>
              <a:t>動物衛生檢驗研究機構</a:t>
            </a:r>
            <a:endParaRPr sz="2000">
              <a:latin typeface="Microsoft JhengHei"/>
              <a:cs typeface="Microsoft JhengHei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</a:tabLst>
            </a:pPr>
            <a:r>
              <a:rPr dirty="0" sz="2000" spc="-30">
                <a:latin typeface="Microsoft JhengHei"/>
                <a:cs typeface="Microsoft JhengHei"/>
              </a:rPr>
              <a:t>動物檢疫機關</a:t>
            </a:r>
            <a:endParaRPr sz="2000">
              <a:latin typeface="Microsoft JhengHei"/>
              <a:cs typeface="Microsoft JhengHe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097904" y="4652073"/>
            <a:ext cx="3936365" cy="15557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spc="-30">
                <a:latin typeface="Microsoft JhengHei"/>
                <a:cs typeface="Microsoft JhengHei"/>
              </a:rPr>
              <a:t>動物防疫機關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spc="-30">
                <a:latin typeface="Microsoft JhengHei"/>
                <a:cs typeface="Microsoft JhengHei"/>
              </a:rPr>
              <a:t>動物用生物藥品廠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spc="-25">
                <a:latin typeface="Microsoft JhengHei"/>
                <a:cs typeface="Microsoft JhengHei"/>
              </a:rPr>
              <a:t>農會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dirty="0" sz="2000" spc="-40">
                <a:latin typeface="Microsoft JhengHei"/>
                <a:cs typeface="Microsoft JhengHei"/>
              </a:rPr>
              <a:t>屠宰場</a:t>
            </a:r>
            <a:endParaRPr sz="2000">
              <a:latin typeface="Microsoft JhengHei"/>
              <a:cs typeface="Microsoft JhengHe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spc="-40">
                <a:latin typeface="Microsoft JhengHei"/>
                <a:cs typeface="Microsoft JhengHei"/>
              </a:rPr>
              <a:t>其他經中央主管機關認可之機構</a:t>
            </a:r>
            <a:endParaRPr sz="2000">
              <a:latin typeface="Microsoft JhengHei"/>
              <a:cs typeface="Microsoft JhengHe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4804790" y="3514725"/>
            <a:ext cx="4349115" cy="533400"/>
            <a:chOff x="4804790" y="3514725"/>
            <a:chExt cx="4349115" cy="533400"/>
          </a:xfrm>
        </p:grpSpPr>
        <p:sp>
          <p:nvSpPr>
            <p:cNvPr id="13" name="object 13" descr=""/>
            <p:cNvSpPr/>
            <p:nvPr/>
          </p:nvSpPr>
          <p:spPr>
            <a:xfrm>
              <a:off x="4804790" y="3514725"/>
              <a:ext cx="627380" cy="420370"/>
            </a:xfrm>
            <a:custGeom>
              <a:avLst/>
              <a:gdLst/>
              <a:ahLst/>
              <a:cxnLst/>
              <a:rect l="l" t="t" r="r" b="b"/>
              <a:pathLst>
                <a:path w="627379" h="420370">
                  <a:moveTo>
                    <a:pt x="512953" y="305816"/>
                  </a:moveTo>
                  <a:lnTo>
                    <a:pt x="512953" y="420116"/>
                  </a:lnTo>
                  <a:lnTo>
                    <a:pt x="589153" y="382016"/>
                  </a:lnTo>
                  <a:lnTo>
                    <a:pt x="532003" y="382016"/>
                  </a:lnTo>
                  <a:lnTo>
                    <a:pt x="532003" y="343916"/>
                  </a:lnTo>
                  <a:lnTo>
                    <a:pt x="589153" y="343916"/>
                  </a:lnTo>
                  <a:lnTo>
                    <a:pt x="512953" y="305816"/>
                  </a:lnTo>
                  <a:close/>
                </a:path>
                <a:path w="627379" h="420370">
                  <a:moveTo>
                    <a:pt x="0" y="19050"/>
                  </a:moveTo>
                  <a:lnTo>
                    <a:pt x="0" y="382016"/>
                  </a:lnTo>
                  <a:lnTo>
                    <a:pt x="512953" y="382016"/>
                  </a:lnTo>
                  <a:lnTo>
                    <a:pt x="512953" y="362966"/>
                  </a:lnTo>
                  <a:lnTo>
                    <a:pt x="38100" y="362966"/>
                  </a:lnTo>
                  <a:lnTo>
                    <a:pt x="19050" y="343916"/>
                  </a:lnTo>
                  <a:lnTo>
                    <a:pt x="38100" y="343916"/>
                  </a:lnTo>
                  <a:lnTo>
                    <a:pt x="38100" y="38100"/>
                  </a:lnTo>
                  <a:lnTo>
                    <a:pt x="14859" y="38100"/>
                  </a:lnTo>
                  <a:lnTo>
                    <a:pt x="14859" y="33909"/>
                  </a:lnTo>
                  <a:lnTo>
                    <a:pt x="0" y="19050"/>
                  </a:lnTo>
                  <a:close/>
                </a:path>
                <a:path w="627379" h="420370">
                  <a:moveTo>
                    <a:pt x="589153" y="343916"/>
                  </a:moveTo>
                  <a:lnTo>
                    <a:pt x="532003" y="343916"/>
                  </a:lnTo>
                  <a:lnTo>
                    <a:pt x="532003" y="382016"/>
                  </a:lnTo>
                  <a:lnTo>
                    <a:pt x="589153" y="382016"/>
                  </a:lnTo>
                  <a:lnTo>
                    <a:pt x="627253" y="362966"/>
                  </a:lnTo>
                  <a:lnTo>
                    <a:pt x="589153" y="343916"/>
                  </a:lnTo>
                  <a:close/>
                </a:path>
                <a:path w="627379" h="420370">
                  <a:moveTo>
                    <a:pt x="38100" y="343916"/>
                  </a:moveTo>
                  <a:lnTo>
                    <a:pt x="19050" y="343916"/>
                  </a:lnTo>
                  <a:lnTo>
                    <a:pt x="38100" y="362966"/>
                  </a:lnTo>
                  <a:lnTo>
                    <a:pt x="38100" y="343916"/>
                  </a:lnTo>
                  <a:close/>
                </a:path>
                <a:path w="627379" h="420370">
                  <a:moveTo>
                    <a:pt x="512953" y="343916"/>
                  </a:moveTo>
                  <a:lnTo>
                    <a:pt x="38100" y="343916"/>
                  </a:lnTo>
                  <a:lnTo>
                    <a:pt x="38100" y="362966"/>
                  </a:lnTo>
                  <a:lnTo>
                    <a:pt x="512953" y="362966"/>
                  </a:lnTo>
                  <a:lnTo>
                    <a:pt x="512953" y="343916"/>
                  </a:lnTo>
                  <a:close/>
                </a:path>
                <a:path w="627379" h="420370">
                  <a:moveTo>
                    <a:pt x="14859" y="33909"/>
                  </a:moveTo>
                  <a:lnTo>
                    <a:pt x="14859" y="38100"/>
                  </a:lnTo>
                  <a:lnTo>
                    <a:pt x="19050" y="38100"/>
                  </a:lnTo>
                  <a:lnTo>
                    <a:pt x="14859" y="33909"/>
                  </a:lnTo>
                  <a:close/>
                </a:path>
                <a:path w="627379" h="420370">
                  <a:moveTo>
                    <a:pt x="38100" y="0"/>
                  </a:moveTo>
                  <a:lnTo>
                    <a:pt x="14859" y="0"/>
                  </a:lnTo>
                  <a:lnTo>
                    <a:pt x="14859" y="33909"/>
                  </a:lnTo>
                  <a:lnTo>
                    <a:pt x="19050" y="38100"/>
                  </a:lnTo>
                  <a:lnTo>
                    <a:pt x="38100" y="38100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543549" y="3676650"/>
              <a:ext cx="3609975" cy="371475"/>
            </a:xfrm>
            <a:custGeom>
              <a:avLst/>
              <a:gdLst/>
              <a:ahLst/>
              <a:cxnLst/>
              <a:rect l="l" t="t" r="r" b="b"/>
              <a:pathLst>
                <a:path w="3609975" h="371475">
                  <a:moveTo>
                    <a:pt x="3548126" y="0"/>
                  </a:moveTo>
                  <a:lnTo>
                    <a:pt x="61849" y="0"/>
                  </a:lnTo>
                  <a:lnTo>
                    <a:pt x="37772" y="4859"/>
                  </a:lnTo>
                  <a:lnTo>
                    <a:pt x="18113" y="18113"/>
                  </a:lnTo>
                  <a:lnTo>
                    <a:pt x="4859" y="37772"/>
                  </a:lnTo>
                  <a:lnTo>
                    <a:pt x="0" y="61849"/>
                  </a:lnTo>
                  <a:lnTo>
                    <a:pt x="0" y="309625"/>
                  </a:lnTo>
                  <a:lnTo>
                    <a:pt x="4859" y="333702"/>
                  </a:lnTo>
                  <a:lnTo>
                    <a:pt x="18113" y="353361"/>
                  </a:lnTo>
                  <a:lnTo>
                    <a:pt x="37772" y="366615"/>
                  </a:lnTo>
                  <a:lnTo>
                    <a:pt x="61849" y="371475"/>
                  </a:lnTo>
                  <a:lnTo>
                    <a:pt x="3548126" y="371475"/>
                  </a:lnTo>
                  <a:lnTo>
                    <a:pt x="3572202" y="366615"/>
                  </a:lnTo>
                  <a:lnTo>
                    <a:pt x="3591861" y="353361"/>
                  </a:lnTo>
                  <a:lnTo>
                    <a:pt x="3605115" y="333702"/>
                  </a:lnTo>
                  <a:lnTo>
                    <a:pt x="3609975" y="309625"/>
                  </a:lnTo>
                  <a:lnTo>
                    <a:pt x="3609975" y="61849"/>
                  </a:lnTo>
                  <a:lnTo>
                    <a:pt x="3605115" y="37772"/>
                  </a:lnTo>
                  <a:lnTo>
                    <a:pt x="3591861" y="18113"/>
                  </a:lnTo>
                  <a:lnTo>
                    <a:pt x="3572202" y="4859"/>
                  </a:lnTo>
                  <a:lnTo>
                    <a:pt x="3548126" y="0"/>
                  </a:lnTo>
                  <a:close/>
                </a:path>
              </a:pathLst>
            </a:custGeom>
            <a:solidFill>
              <a:srgbClr val="FDD9B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5739510" y="3705542"/>
            <a:ext cx="323024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Microsoft JhengHei"/>
                <a:cs typeface="Microsoft JhengHei"/>
              </a:rPr>
              <a:t>單一、偶發之非例行性不需報准</a:t>
            </a:r>
            <a:endParaRPr sz="1800">
              <a:latin typeface="Microsoft JhengHei"/>
              <a:cs typeface="Microsoft JhengHei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B3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10950213" y="5379846"/>
            <a:ext cx="868680" cy="1139190"/>
          </a:xfrm>
          <a:custGeom>
            <a:avLst/>
            <a:gdLst/>
            <a:ahLst/>
            <a:cxnLst/>
            <a:rect l="l" t="t" r="r" b="b"/>
            <a:pathLst>
              <a:path w="868679" h="1139190">
                <a:moveTo>
                  <a:pt x="144942" y="0"/>
                </a:moveTo>
                <a:lnTo>
                  <a:pt x="348787" y="186195"/>
                </a:lnTo>
                <a:lnTo>
                  <a:pt x="375124" y="223482"/>
                </a:lnTo>
                <a:lnTo>
                  <a:pt x="384377" y="268192"/>
                </a:lnTo>
                <a:lnTo>
                  <a:pt x="384377" y="276674"/>
                </a:lnTo>
                <a:lnTo>
                  <a:pt x="388055" y="298476"/>
                </a:lnTo>
                <a:lnTo>
                  <a:pt x="414595" y="339470"/>
                </a:lnTo>
                <a:lnTo>
                  <a:pt x="460320" y="380919"/>
                </a:lnTo>
                <a:lnTo>
                  <a:pt x="517557" y="427546"/>
                </a:lnTo>
                <a:lnTo>
                  <a:pt x="548094" y="454277"/>
                </a:lnTo>
                <a:lnTo>
                  <a:pt x="578631" y="484072"/>
                </a:lnTo>
                <a:lnTo>
                  <a:pt x="608209" y="517522"/>
                </a:lnTo>
                <a:lnTo>
                  <a:pt x="635868" y="555218"/>
                </a:lnTo>
                <a:lnTo>
                  <a:pt x="660649" y="597750"/>
                </a:lnTo>
                <a:lnTo>
                  <a:pt x="681594" y="645707"/>
                </a:lnTo>
                <a:lnTo>
                  <a:pt x="697742" y="699681"/>
                </a:lnTo>
                <a:lnTo>
                  <a:pt x="708134" y="760260"/>
                </a:lnTo>
                <a:lnTo>
                  <a:pt x="711811" y="828036"/>
                </a:lnTo>
                <a:lnTo>
                  <a:pt x="711255" y="864882"/>
                </a:lnTo>
                <a:lnTo>
                  <a:pt x="709498" y="899077"/>
                </a:lnTo>
                <a:lnTo>
                  <a:pt x="706406" y="930621"/>
                </a:lnTo>
                <a:lnTo>
                  <a:pt x="701846" y="959515"/>
                </a:lnTo>
                <a:lnTo>
                  <a:pt x="707540" y="953860"/>
                </a:lnTo>
                <a:lnTo>
                  <a:pt x="751012" y="892673"/>
                </a:lnTo>
                <a:lnTo>
                  <a:pt x="767367" y="844662"/>
                </a:lnTo>
                <a:lnTo>
                  <a:pt x="778733" y="781382"/>
                </a:lnTo>
                <a:lnTo>
                  <a:pt x="782992" y="700799"/>
                </a:lnTo>
                <a:lnTo>
                  <a:pt x="778588" y="661369"/>
                </a:lnTo>
                <a:lnTo>
                  <a:pt x="766976" y="621806"/>
                </a:lnTo>
                <a:lnTo>
                  <a:pt x="750560" y="582508"/>
                </a:lnTo>
                <a:lnTo>
                  <a:pt x="731741" y="543873"/>
                </a:lnTo>
                <a:lnTo>
                  <a:pt x="711936" y="502049"/>
                </a:lnTo>
                <a:lnTo>
                  <a:pt x="694780" y="459048"/>
                </a:lnTo>
                <a:lnTo>
                  <a:pt x="683872" y="415575"/>
                </a:lnTo>
                <a:lnTo>
                  <a:pt x="682811" y="372338"/>
                </a:lnTo>
                <a:lnTo>
                  <a:pt x="695195" y="330043"/>
                </a:lnTo>
                <a:lnTo>
                  <a:pt x="724623" y="289398"/>
                </a:lnTo>
                <a:lnTo>
                  <a:pt x="738971" y="279855"/>
                </a:lnTo>
                <a:lnTo>
                  <a:pt x="755053" y="276674"/>
                </a:lnTo>
                <a:lnTo>
                  <a:pt x="770869" y="279855"/>
                </a:lnTo>
                <a:lnTo>
                  <a:pt x="784415" y="289398"/>
                </a:lnTo>
                <a:lnTo>
                  <a:pt x="794025" y="303646"/>
                </a:lnTo>
                <a:lnTo>
                  <a:pt x="797228" y="319617"/>
                </a:lnTo>
                <a:lnTo>
                  <a:pt x="794025" y="335323"/>
                </a:lnTo>
                <a:lnTo>
                  <a:pt x="784415" y="348776"/>
                </a:lnTo>
                <a:lnTo>
                  <a:pt x="768355" y="374886"/>
                </a:lnTo>
                <a:lnTo>
                  <a:pt x="768044" y="407093"/>
                </a:lnTo>
                <a:lnTo>
                  <a:pt x="781613" y="449373"/>
                </a:lnTo>
                <a:lnTo>
                  <a:pt x="807193" y="505702"/>
                </a:lnTo>
                <a:lnTo>
                  <a:pt x="829371" y="550699"/>
                </a:lnTo>
                <a:lnTo>
                  <a:pt x="849012" y="598479"/>
                </a:lnTo>
                <a:lnTo>
                  <a:pt x="863048" y="648645"/>
                </a:lnTo>
                <a:lnTo>
                  <a:pt x="868409" y="700799"/>
                </a:lnTo>
                <a:lnTo>
                  <a:pt x="866326" y="760770"/>
                </a:lnTo>
                <a:lnTo>
                  <a:pt x="860108" y="815819"/>
                </a:lnTo>
                <a:lnTo>
                  <a:pt x="849807" y="865874"/>
                </a:lnTo>
                <a:lnTo>
                  <a:pt x="835471" y="910858"/>
                </a:lnTo>
                <a:lnTo>
                  <a:pt x="817151" y="950698"/>
                </a:lnTo>
                <a:lnTo>
                  <a:pt x="794896" y="985321"/>
                </a:lnTo>
                <a:lnTo>
                  <a:pt x="768756" y="1014651"/>
                </a:lnTo>
                <a:lnTo>
                  <a:pt x="717150" y="1050171"/>
                </a:lnTo>
                <a:lnTo>
                  <a:pt x="671950" y="1065546"/>
                </a:lnTo>
                <a:lnTo>
                  <a:pt x="650974" y="1100891"/>
                </a:lnTo>
                <a:lnTo>
                  <a:pt x="630131" y="1123511"/>
                </a:lnTo>
                <a:lnTo>
                  <a:pt x="611691" y="1135528"/>
                </a:lnTo>
                <a:lnTo>
                  <a:pt x="597922" y="1139063"/>
                </a:lnTo>
                <a:lnTo>
                  <a:pt x="427087" y="1139063"/>
                </a:lnTo>
                <a:lnTo>
                  <a:pt x="410204" y="1135815"/>
                </a:lnTo>
                <a:lnTo>
                  <a:pt x="396657" y="1126869"/>
                </a:lnTo>
                <a:lnTo>
                  <a:pt x="387648" y="1113416"/>
                </a:lnTo>
                <a:lnTo>
                  <a:pt x="384378" y="1096650"/>
                </a:lnTo>
                <a:lnTo>
                  <a:pt x="387159" y="1081474"/>
                </a:lnTo>
                <a:lnTo>
                  <a:pt x="394877" y="1068551"/>
                </a:lnTo>
                <a:lnTo>
                  <a:pt x="406600" y="1059074"/>
                </a:lnTo>
                <a:lnTo>
                  <a:pt x="421392" y="1054236"/>
                </a:lnTo>
                <a:lnTo>
                  <a:pt x="469796" y="1054236"/>
                </a:lnTo>
                <a:lnTo>
                  <a:pt x="438658" y="1032566"/>
                </a:lnTo>
                <a:lnTo>
                  <a:pt x="411347" y="1002685"/>
                </a:lnTo>
                <a:lnTo>
                  <a:pt x="389640" y="963846"/>
                </a:lnTo>
                <a:lnTo>
                  <a:pt x="375312" y="915304"/>
                </a:lnTo>
                <a:lnTo>
                  <a:pt x="370142" y="856311"/>
                </a:lnTo>
                <a:lnTo>
                  <a:pt x="374012" y="795873"/>
                </a:lnTo>
                <a:lnTo>
                  <a:pt x="387225" y="751340"/>
                </a:lnTo>
                <a:lnTo>
                  <a:pt x="412183" y="717941"/>
                </a:lnTo>
                <a:lnTo>
                  <a:pt x="451288" y="690903"/>
                </a:lnTo>
                <a:lnTo>
                  <a:pt x="457628" y="685491"/>
                </a:lnTo>
                <a:lnTo>
                  <a:pt x="461431" y="678356"/>
                </a:lnTo>
                <a:lnTo>
                  <a:pt x="462299" y="670425"/>
                </a:lnTo>
                <a:lnTo>
                  <a:pt x="459830" y="662628"/>
                </a:lnTo>
                <a:lnTo>
                  <a:pt x="454380" y="656332"/>
                </a:lnTo>
                <a:lnTo>
                  <a:pt x="447195" y="652555"/>
                </a:lnTo>
                <a:lnTo>
                  <a:pt x="439210" y="651693"/>
                </a:lnTo>
                <a:lnTo>
                  <a:pt x="431357" y="654145"/>
                </a:lnTo>
                <a:lnTo>
                  <a:pt x="387202" y="683585"/>
                </a:lnTo>
                <a:lnTo>
                  <a:pt x="357261" y="717979"/>
                </a:lnTo>
                <a:lnTo>
                  <a:pt x="339004" y="757869"/>
                </a:lnTo>
                <a:lnTo>
                  <a:pt x="329905" y="803799"/>
                </a:lnTo>
                <a:lnTo>
                  <a:pt x="327433" y="856311"/>
                </a:lnTo>
                <a:lnTo>
                  <a:pt x="329279" y="893400"/>
                </a:lnTo>
                <a:lnTo>
                  <a:pt x="334729" y="928236"/>
                </a:lnTo>
                <a:lnTo>
                  <a:pt x="343649" y="960685"/>
                </a:lnTo>
                <a:lnTo>
                  <a:pt x="355906" y="990617"/>
                </a:lnTo>
                <a:lnTo>
                  <a:pt x="355906" y="1096650"/>
                </a:lnTo>
                <a:lnTo>
                  <a:pt x="352636" y="1113416"/>
                </a:lnTo>
                <a:lnTo>
                  <a:pt x="343627" y="1126869"/>
                </a:lnTo>
                <a:lnTo>
                  <a:pt x="330080" y="1135815"/>
                </a:lnTo>
                <a:lnTo>
                  <a:pt x="313197" y="1139063"/>
                </a:lnTo>
                <a:lnTo>
                  <a:pt x="296314" y="1135815"/>
                </a:lnTo>
                <a:lnTo>
                  <a:pt x="282767" y="1126869"/>
                </a:lnTo>
                <a:lnTo>
                  <a:pt x="273758" y="1113416"/>
                </a:lnTo>
                <a:lnTo>
                  <a:pt x="270489" y="1096650"/>
                </a:lnTo>
                <a:lnTo>
                  <a:pt x="270488" y="966583"/>
                </a:lnTo>
                <a:lnTo>
                  <a:pt x="263037" y="957836"/>
                </a:lnTo>
                <a:lnTo>
                  <a:pt x="255718" y="948558"/>
                </a:lnTo>
                <a:lnTo>
                  <a:pt x="248667" y="938750"/>
                </a:lnTo>
                <a:lnTo>
                  <a:pt x="242016" y="928412"/>
                </a:lnTo>
                <a:lnTo>
                  <a:pt x="242016" y="1096650"/>
                </a:lnTo>
                <a:lnTo>
                  <a:pt x="238746" y="1113416"/>
                </a:lnTo>
                <a:lnTo>
                  <a:pt x="229737" y="1126869"/>
                </a:lnTo>
                <a:lnTo>
                  <a:pt x="216191" y="1135815"/>
                </a:lnTo>
                <a:lnTo>
                  <a:pt x="199307" y="1139063"/>
                </a:lnTo>
                <a:lnTo>
                  <a:pt x="182424" y="1135815"/>
                </a:lnTo>
                <a:lnTo>
                  <a:pt x="168878" y="1126869"/>
                </a:lnTo>
                <a:lnTo>
                  <a:pt x="159869" y="1113416"/>
                </a:lnTo>
                <a:lnTo>
                  <a:pt x="156599" y="1096650"/>
                </a:lnTo>
                <a:lnTo>
                  <a:pt x="156598" y="720591"/>
                </a:lnTo>
                <a:lnTo>
                  <a:pt x="150170" y="689931"/>
                </a:lnTo>
                <a:lnTo>
                  <a:pt x="145743" y="661921"/>
                </a:lnTo>
                <a:lnTo>
                  <a:pt x="143185" y="637092"/>
                </a:lnTo>
                <a:lnTo>
                  <a:pt x="142362" y="615974"/>
                </a:lnTo>
                <a:lnTo>
                  <a:pt x="146811" y="548688"/>
                </a:lnTo>
                <a:lnTo>
                  <a:pt x="156598" y="504995"/>
                </a:lnTo>
                <a:lnTo>
                  <a:pt x="166386" y="470844"/>
                </a:lnTo>
                <a:lnTo>
                  <a:pt x="170834" y="432187"/>
                </a:lnTo>
                <a:lnTo>
                  <a:pt x="166341" y="410229"/>
                </a:lnTo>
                <a:lnTo>
                  <a:pt x="154107" y="392248"/>
                </a:lnTo>
                <a:lnTo>
                  <a:pt x="136000" y="380099"/>
                </a:lnTo>
                <a:lnTo>
                  <a:pt x="69668" y="366712"/>
                </a:lnTo>
                <a:lnTo>
                  <a:pt x="33455" y="342414"/>
                </a:lnTo>
                <a:lnTo>
                  <a:pt x="8986" y="306451"/>
                </a:lnTo>
                <a:lnTo>
                  <a:pt x="0" y="262537"/>
                </a:lnTo>
                <a:lnTo>
                  <a:pt x="533" y="255380"/>
                </a:lnTo>
                <a:lnTo>
                  <a:pt x="2135" y="248753"/>
                </a:lnTo>
                <a:lnTo>
                  <a:pt x="4804" y="242656"/>
                </a:lnTo>
                <a:lnTo>
                  <a:pt x="8541" y="237089"/>
                </a:lnTo>
                <a:lnTo>
                  <a:pt x="128125" y="64612"/>
                </a:lnTo>
                <a:lnTo>
                  <a:pt x="128125" y="13717"/>
                </a:lnTo>
                <a:lnTo>
                  <a:pt x="130706" y="5610"/>
                </a:lnTo>
                <a:lnTo>
                  <a:pt x="137023" y="817"/>
                </a:lnTo>
                <a:lnTo>
                  <a:pt x="144942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02767" y="2142235"/>
          <a:ext cx="11554460" cy="4489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0389"/>
                <a:gridCol w="2038985"/>
                <a:gridCol w="7576820"/>
              </a:tblGrid>
              <a:tr h="49339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報准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EB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2400" spc="-1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判斷依據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EB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 marR="850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2400" spc="-2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樣態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577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EB8"/>
                    </a:solidFill>
                  </a:tcPr>
                </a:tc>
              </a:tr>
              <a:tr h="1586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9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750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應</a:t>
                      </a:r>
                      <a:r>
                        <a:rPr dirty="0" sz="2400" spc="-20">
                          <a:latin typeface="Microsoft JhengHei"/>
                          <a:cs typeface="Microsoft JhengHei"/>
                        </a:rPr>
                        <a:t>事先報准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279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563880" marR="551815">
                        <a:lnSpc>
                          <a:spcPts val="2850"/>
                        </a:lnSpc>
                      </a:pPr>
                      <a:r>
                        <a:rPr dirty="0" sz="2400" spc="-2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常態性例行性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1815" indent="-457834">
                        <a:lnSpc>
                          <a:spcPts val="2850"/>
                        </a:lnSpc>
                        <a:spcBef>
                          <a:spcPts val="565"/>
                        </a:spcBef>
                        <a:buFont typeface="Arial MT"/>
                        <a:buChar char="•"/>
                        <a:tabLst>
                          <a:tab pos="551815" algn="l"/>
                        </a:tabLst>
                      </a:pPr>
                      <a:r>
                        <a:rPr dirty="0" sz="2400" spc="-5">
                          <a:latin typeface="Microsoft JhengHei"/>
                          <a:cs typeface="Microsoft JhengHei"/>
                        </a:rPr>
                        <a:t>動物飼養場特約獸醫師、經常開立家禽健康證明書、</a:t>
                      </a: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經常開立處方箋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551815" marR="85090" indent="-457200">
                        <a:lnSpc>
                          <a:spcPts val="2830"/>
                        </a:lnSpc>
                        <a:buFont typeface="Arial MT"/>
                        <a:buChar char="•"/>
                        <a:tabLst>
                          <a:tab pos="551815" algn="l"/>
                        </a:tabLst>
                      </a:pP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於非原執業登記之動物醫院</a:t>
                      </a:r>
                      <a:r>
                        <a:rPr dirty="0" sz="2400" spc="-20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固定排班開設門診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551815" marR="85090" indent="-457200">
                        <a:lnSpc>
                          <a:spcPts val="2865"/>
                        </a:lnSpc>
                        <a:buFont typeface="Arial MT"/>
                        <a:buChar char="•"/>
                        <a:tabLst>
                          <a:tab pos="551815" algn="l"/>
                        </a:tabLst>
                      </a:pPr>
                      <a:r>
                        <a:rPr dirty="0" sz="2400" spc="-15">
                          <a:latin typeface="Microsoft JhengHei"/>
                          <a:cs typeface="Microsoft JhengHei"/>
                        </a:rPr>
                        <a:t>偏鄉巡迴疫苗注射、絕育、義診活動(一段期間)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717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ctr" marL="1905">
                        <a:lnSpc>
                          <a:spcPts val="2865"/>
                        </a:lnSpc>
                        <a:spcBef>
                          <a:spcPts val="335"/>
                        </a:spcBef>
                      </a:pPr>
                      <a:r>
                        <a:rPr dirty="0" sz="2400" spc="-15">
                          <a:latin typeface="Microsoft JhengHei"/>
                          <a:cs typeface="Microsoft JhengHei"/>
                        </a:rPr>
                        <a:t>建議事先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algn="ctr" marL="1905">
                        <a:lnSpc>
                          <a:spcPts val="2865"/>
                        </a:lnSpc>
                      </a:pPr>
                      <a:r>
                        <a:rPr dirty="0" sz="2400" spc="-30">
                          <a:latin typeface="Microsoft JhengHei"/>
                          <a:cs typeface="Microsoft JhengHei"/>
                        </a:rPr>
                        <a:t>報准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dirty="0" sz="2400" spc="-25">
                          <a:latin typeface="Microsoft JhengHei"/>
                          <a:cs typeface="Microsoft JhengHei"/>
                        </a:rPr>
                        <a:t>可預期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25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7515" marR="85090" indent="-342900">
                        <a:lnSpc>
                          <a:spcPct val="100000"/>
                        </a:lnSpc>
                        <a:spcBef>
                          <a:spcPts val="1775"/>
                        </a:spcBef>
                        <a:buFont typeface="Arial MT"/>
                        <a:buChar char="•"/>
                        <a:tabLst>
                          <a:tab pos="437515" algn="l"/>
                        </a:tabLst>
                      </a:pPr>
                      <a:r>
                        <a:rPr dirty="0" sz="2400" spc="-15">
                          <a:latin typeface="Microsoft JhengHei"/>
                          <a:cs typeface="Microsoft JhengHei"/>
                        </a:rPr>
                        <a:t>偏鄉疫苗注射、絕育、義診活動(單次)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25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6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2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750" spc="50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免</a:t>
                      </a:r>
                      <a:r>
                        <a:rPr dirty="0" sz="2400" spc="-20">
                          <a:latin typeface="Microsoft JhengHei"/>
                          <a:cs typeface="Microsoft JhengHei"/>
                        </a:rPr>
                        <a:t>事先報准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311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6280" marR="551815" indent="-152400">
                        <a:lnSpc>
                          <a:spcPct val="100400"/>
                        </a:lnSpc>
                        <a:spcBef>
                          <a:spcPts val="1900"/>
                        </a:spcBef>
                      </a:pPr>
                      <a:r>
                        <a:rPr dirty="0" sz="2400" spc="-2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臨時性單一</a:t>
                      </a:r>
                      <a:r>
                        <a:rPr dirty="0" sz="2400" spc="-30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偶發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413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7515" marR="85090" indent="-342900">
                        <a:lnSpc>
                          <a:spcPts val="2870"/>
                        </a:lnSpc>
                        <a:spcBef>
                          <a:spcPts val="470"/>
                        </a:spcBef>
                        <a:buFont typeface="Arial MT"/>
                        <a:buChar char="•"/>
                        <a:tabLst>
                          <a:tab pos="437515" algn="l"/>
                        </a:tabLst>
                      </a:pP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機構間會診（如：意見、技術交流</a:t>
                      </a:r>
                      <a:r>
                        <a:rPr dirty="0" sz="2400" spc="-50">
                          <a:latin typeface="Microsoft JhengHei"/>
                          <a:cs typeface="Microsoft JhengHei"/>
                        </a:rPr>
                        <a:t>）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437515" marR="85090" indent="-342900">
                        <a:lnSpc>
                          <a:spcPts val="2870"/>
                        </a:lnSpc>
                        <a:buFont typeface="Arial MT"/>
                        <a:buChar char="•"/>
                        <a:tabLst>
                          <a:tab pos="437515" algn="l"/>
                        </a:tabLst>
                      </a:pPr>
                      <a:r>
                        <a:rPr dirty="0" sz="2400" spc="-10">
                          <a:latin typeface="Microsoft JhengHei"/>
                          <a:cs typeface="Microsoft JhengHei"/>
                        </a:rPr>
                        <a:t>機構間支援（</a:t>
                      </a:r>
                      <a:r>
                        <a:rPr dirty="0" sz="2400" spc="-5">
                          <a:latin typeface="Microsoft JhengHei"/>
                          <a:cs typeface="Microsoft JhengHei"/>
                        </a:rPr>
                        <a:t>如：</a:t>
                      </a:r>
                      <a:r>
                        <a:rPr dirty="0" sz="2400" spc="-5" b="1">
                          <a:solidFill>
                            <a:srgbClr val="EF7067"/>
                          </a:solidFill>
                          <a:latin typeface="Microsoft JhengHei"/>
                          <a:cs typeface="Microsoft JhengHei"/>
                        </a:rPr>
                        <a:t>臨時人手不足、手術支援</a:t>
                      </a:r>
                      <a:r>
                        <a:rPr dirty="0" sz="2400" spc="-50">
                          <a:latin typeface="Microsoft JhengHei"/>
                          <a:cs typeface="Microsoft JhengHei"/>
                        </a:rPr>
                        <a:t>）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437515" marR="85090" indent="-342900">
                        <a:lnSpc>
                          <a:spcPts val="2865"/>
                        </a:lnSpc>
                        <a:spcBef>
                          <a:spcPts val="50"/>
                        </a:spcBef>
                        <a:buFont typeface="Arial MT"/>
                        <a:buChar char="•"/>
                        <a:tabLst>
                          <a:tab pos="437515" algn="l"/>
                        </a:tabLst>
                      </a:pPr>
                      <a:r>
                        <a:rPr dirty="0" sz="2400" spc="-15">
                          <a:latin typeface="Microsoft JhengHei"/>
                          <a:cs typeface="Microsoft JhengHei"/>
                        </a:rPr>
                        <a:t>動物飼養場、動物住所應邀出診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  <a:p>
                      <a:pPr marL="437515" marR="85090" indent="-342900">
                        <a:lnSpc>
                          <a:spcPts val="2865"/>
                        </a:lnSpc>
                        <a:buFont typeface="Arial MT"/>
                        <a:buChar char="•"/>
                        <a:tabLst>
                          <a:tab pos="437515" algn="l"/>
                        </a:tabLst>
                      </a:pPr>
                      <a:r>
                        <a:rPr dirty="0" sz="2400" spc="-20">
                          <a:latin typeface="Microsoft JhengHei"/>
                          <a:cs typeface="Microsoft JhengHei"/>
                        </a:rPr>
                        <a:t>急救應急突發</a:t>
                      </a:r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2276475" y="1571625"/>
            <a:ext cx="9505950" cy="523875"/>
          </a:xfrm>
          <a:custGeom>
            <a:avLst/>
            <a:gdLst/>
            <a:ahLst/>
            <a:cxnLst/>
            <a:rect l="l" t="t" r="r" b="b"/>
            <a:pathLst>
              <a:path w="9505950" h="523875">
                <a:moveTo>
                  <a:pt x="9505950" y="0"/>
                </a:moveTo>
                <a:lnTo>
                  <a:pt x="0" y="0"/>
                </a:lnTo>
                <a:lnTo>
                  <a:pt x="0" y="523875"/>
                </a:lnTo>
                <a:lnTo>
                  <a:pt x="9505950" y="523875"/>
                </a:lnTo>
                <a:lnTo>
                  <a:pt x="9505950" y="0"/>
                </a:lnTo>
                <a:close/>
              </a:path>
            </a:pathLst>
          </a:custGeom>
          <a:solidFill>
            <a:srgbClr val="ECEC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276475" y="1571625"/>
            <a:ext cx="9505950" cy="52387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627380">
              <a:lnSpc>
                <a:spcPct val="100000"/>
              </a:lnSpc>
              <a:spcBef>
                <a:spcPts val="355"/>
              </a:spcBef>
            </a:pPr>
            <a:r>
              <a:rPr dirty="0" sz="2750" spc="-5" b="1">
                <a:latin typeface="Microsoft JhengHei"/>
                <a:cs typeface="Microsoft JhengHei"/>
              </a:rPr>
              <a:t>樣態繁多，須視個案情境個別判定是否符合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獸醫師執業應遵循事項</a:t>
            </a:r>
          </a:p>
        </p:txBody>
      </p:sp>
      <p:sp>
        <p:nvSpPr>
          <p:cNvPr id="7" name="object 7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B3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19417" y="1579880"/>
            <a:ext cx="1656080" cy="51815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報准說明</a:t>
            </a:r>
            <a:endParaRPr sz="3200">
              <a:latin typeface="Microsoft JhengHei"/>
              <a:cs typeface="Microsoft JhengHei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0792794" y="5545810"/>
            <a:ext cx="821055" cy="1083945"/>
          </a:xfrm>
          <a:custGeom>
            <a:avLst/>
            <a:gdLst/>
            <a:ahLst/>
            <a:cxnLst/>
            <a:rect l="l" t="t" r="r" b="b"/>
            <a:pathLst>
              <a:path w="821054" h="1083945">
                <a:moveTo>
                  <a:pt x="136948" y="0"/>
                </a:moveTo>
                <a:lnTo>
                  <a:pt x="329551" y="177145"/>
                </a:lnTo>
                <a:lnTo>
                  <a:pt x="354435" y="212621"/>
                </a:lnTo>
                <a:lnTo>
                  <a:pt x="363179" y="255158"/>
                </a:lnTo>
                <a:lnTo>
                  <a:pt x="363179" y="263228"/>
                </a:lnTo>
                <a:lnTo>
                  <a:pt x="366653" y="283970"/>
                </a:lnTo>
                <a:lnTo>
                  <a:pt x="391729" y="322972"/>
                </a:lnTo>
                <a:lnTo>
                  <a:pt x="434933" y="362407"/>
                </a:lnTo>
                <a:lnTo>
                  <a:pt x="489013" y="406767"/>
                </a:lnTo>
                <a:lnTo>
                  <a:pt x="517866" y="432199"/>
                </a:lnTo>
                <a:lnTo>
                  <a:pt x="546719" y="460546"/>
                </a:lnTo>
                <a:lnTo>
                  <a:pt x="574666" y="492371"/>
                </a:lnTo>
                <a:lnTo>
                  <a:pt x="600799" y="528235"/>
                </a:lnTo>
                <a:lnTo>
                  <a:pt x="624214" y="568699"/>
                </a:lnTo>
                <a:lnTo>
                  <a:pt x="644003" y="614326"/>
                </a:lnTo>
                <a:lnTo>
                  <a:pt x="659260" y="665676"/>
                </a:lnTo>
                <a:lnTo>
                  <a:pt x="669080" y="723311"/>
                </a:lnTo>
                <a:lnTo>
                  <a:pt x="672554" y="787794"/>
                </a:lnTo>
                <a:lnTo>
                  <a:pt x="672029" y="822849"/>
                </a:lnTo>
                <a:lnTo>
                  <a:pt x="670368" y="855382"/>
                </a:lnTo>
                <a:lnTo>
                  <a:pt x="667447" y="885393"/>
                </a:lnTo>
                <a:lnTo>
                  <a:pt x="663138" y="912882"/>
                </a:lnTo>
                <a:lnTo>
                  <a:pt x="668519" y="907502"/>
                </a:lnTo>
                <a:lnTo>
                  <a:pt x="709593" y="849289"/>
                </a:lnTo>
                <a:lnTo>
                  <a:pt x="725046" y="803611"/>
                </a:lnTo>
                <a:lnTo>
                  <a:pt x="735785" y="743407"/>
                </a:lnTo>
                <a:lnTo>
                  <a:pt x="739809" y="666740"/>
                </a:lnTo>
                <a:lnTo>
                  <a:pt x="735648" y="629226"/>
                </a:lnTo>
                <a:lnTo>
                  <a:pt x="724677" y="591586"/>
                </a:lnTo>
                <a:lnTo>
                  <a:pt x="709166" y="554198"/>
                </a:lnTo>
                <a:lnTo>
                  <a:pt x="691385" y="517441"/>
                </a:lnTo>
                <a:lnTo>
                  <a:pt x="672672" y="477650"/>
                </a:lnTo>
                <a:lnTo>
                  <a:pt x="656462" y="436738"/>
                </a:lnTo>
                <a:lnTo>
                  <a:pt x="646156" y="395378"/>
                </a:lnTo>
                <a:lnTo>
                  <a:pt x="645153" y="354242"/>
                </a:lnTo>
                <a:lnTo>
                  <a:pt x="656854" y="314003"/>
                </a:lnTo>
                <a:lnTo>
                  <a:pt x="684659" y="275333"/>
                </a:lnTo>
                <a:lnTo>
                  <a:pt x="698216" y="266254"/>
                </a:lnTo>
                <a:lnTo>
                  <a:pt x="713411" y="263228"/>
                </a:lnTo>
                <a:lnTo>
                  <a:pt x="728354" y="266254"/>
                </a:lnTo>
                <a:lnTo>
                  <a:pt x="741154" y="275333"/>
                </a:lnTo>
                <a:lnTo>
                  <a:pt x="750233" y="288889"/>
                </a:lnTo>
                <a:lnTo>
                  <a:pt x="753260" y="304084"/>
                </a:lnTo>
                <a:lnTo>
                  <a:pt x="750233" y="319026"/>
                </a:lnTo>
                <a:lnTo>
                  <a:pt x="741154" y="331825"/>
                </a:lnTo>
                <a:lnTo>
                  <a:pt x="725980" y="356666"/>
                </a:lnTo>
                <a:lnTo>
                  <a:pt x="725685" y="387308"/>
                </a:lnTo>
                <a:lnTo>
                  <a:pt x="738506" y="427533"/>
                </a:lnTo>
                <a:lnTo>
                  <a:pt x="762676" y="481125"/>
                </a:lnTo>
                <a:lnTo>
                  <a:pt x="783630" y="523935"/>
                </a:lnTo>
                <a:lnTo>
                  <a:pt x="802189" y="569393"/>
                </a:lnTo>
                <a:lnTo>
                  <a:pt x="815451" y="617121"/>
                </a:lnTo>
                <a:lnTo>
                  <a:pt x="820516" y="666740"/>
                </a:lnTo>
                <a:lnTo>
                  <a:pt x="817838" y="732852"/>
                </a:lnTo>
                <a:lnTo>
                  <a:pt x="809855" y="792576"/>
                </a:lnTo>
                <a:lnTo>
                  <a:pt x="796640" y="845798"/>
                </a:lnTo>
                <a:lnTo>
                  <a:pt x="778270" y="892408"/>
                </a:lnTo>
                <a:lnTo>
                  <a:pt x="754817" y="932292"/>
                </a:lnTo>
                <a:lnTo>
                  <a:pt x="726359" y="965339"/>
                </a:lnTo>
                <a:lnTo>
                  <a:pt x="677598" y="999133"/>
                </a:lnTo>
                <a:lnTo>
                  <a:pt x="634891" y="1013760"/>
                </a:lnTo>
                <a:lnTo>
                  <a:pt x="615072" y="1047387"/>
                </a:lnTo>
                <a:lnTo>
                  <a:pt x="595379" y="1068909"/>
                </a:lnTo>
                <a:lnTo>
                  <a:pt x="577955" y="1080342"/>
                </a:lnTo>
                <a:lnTo>
                  <a:pt x="564946" y="1083704"/>
                </a:lnTo>
                <a:lnTo>
                  <a:pt x="403533" y="1083704"/>
                </a:lnTo>
                <a:lnTo>
                  <a:pt x="387581" y="1080615"/>
                </a:lnTo>
                <a:lnTo>
                  <a:pt x="374781" y="1072103"/>
                </a:lnTo>
                <a:lnTo>
                  <a:pt x="366269" y="1059304"/>
                </a:lnTo>
                <a:lnTo>
                  <a:pt x="363179" y="1043353"/>
                </a:lnTo>
                <a:lnTo>
                  <a:pt x="365807" y="1028915"/>
                </a:lnTo>
                <a:lnTo>
                  <a:pt x="373100" y="1016619"/>
                </a:lnTo>
                <a:lnTo>
                  <a:pt x="384176" y="1007603"/>
                </a:lnTo>
                <a:lnTo>
                  <a:pt x="398152" y="1003000"/>
                </a:lnTo>
                <a:lnTo>
                  <a:pt x="443886" y="1003000"/>
                </a:lnTo>
                <a:lnTo>
                  <a:pt x="414466" y="982383"/>
                </a:lnTo>
                <a:lnTo>
                  <a:pt x="388661" y="953954"/>
                </a:lnTo>
                <a:lnTo>
                  <a:pt x="368151" y="917004"/>
                </a:lnTo>
                <a:lnTo>
                  <a:pt x="354614" y="870820"/>
                </a:lnTo>
                <a:lnTo>
                  <a:pt x="349728" y="814694"/>
                </a:lnTo>
                <a:lnTo>
                  <a:pt x="353385" y="757194"/>
                </a:lnTo>
                <a:lnTo>
                  <a:pt x="365869" y="714825"/>
                </a:lnTo>
                <a:lnTo>
                  <a:pt x="389451" y="683049"/>
                </a:lnTo>
                <a:lnTo>
                  <a:pt x="426399" y="657325"/>
                </a:lnTo>
                <a:lnTo>
                  <a:pt x="432389" y="652176"/>
                </a:lnTo>
                <a:lnTo>
                  <a:pt x="435983" y="645388"/>
                </a:lnTo>
                <a:lnTo>
                  <a:pt x="436803" y="637843"/>
                </a:lnTo>
                <a:lnTo>
                  <a:pt x="434470" y="630424"/>
                </a:lnTo>
                <a:lnTo>
                  <a:pt x="429320" y="624434"/>
                </a:lnTo>
                <a:lnTo>
                  <a:pt x="422532" y="620841"/>
                </a:lnTo>
                <a:lnTo>
                  <a:pt x="414987" y="620021"/>
                </a:lnTo>
                <a:lnTo>
                  <a:pt x="407568" y="622354"/>
                </a:lnTo>
                <a:lnTo>
                  <a:pt x="365848" y="650363"/>
                </a:lnTo>
                <a:lnTo>
                  <a:pt x="337557" y="683085"/>
                </a:lnTo>
                <a:lnTo>
                  <a:pt x="320308" y="721037"/>
                </a:lnTo>
                <a:lnTo>
                  <a:pt x="311710" y="764734"/>
                </a:lnTo>
                <a:lnTo>
                  <a:pt x="309375" y="814694"/>
                </a:lnTo>
                <a:lnTo>
                  <a:pt x="311119" y="849981"/>
                </a:lnTo>
                <a:lnTo>
                  <a:pt x="316269" y="883123"/>
                </a:lnTo>
                <a:lnTo>
                  <a:pt x="324697" y="913996"/>
                </a:lnTo>
                <a:lnTo>
                  <a:pt x="336277" y="942473"/>
                </a:lnTo>
                <a:lnTo>
                  <a:pt x="336277" y="1043353"/>
                </a:lnTo>
                <a:lnTo>
                  <a:pt x="333188" y="1059304"/>
                </a:lnTo>
                <a:lnTo>
                  <a:pt x="324676" y="1072103"/>
                </a:lnTo>
                <a:lnTo>
                  <a:pt x="311876" y="1080615"/>
                </a:lnTo>
                <a:lnTo>
                  <a:pt x="295924" y="1083704"/>
                </a:lnTo>
                <a:lnTo>
                  <a:pt x="279972" y="1080615"/>
                </a:lnTo>
                <a:lnTo>
                  <a:pt x="267172" y="1072103"/>
                </a:lnTo>
                <a:lnTo>
                  <a:pt x="258660" y="1059304"/>
                </a:lnTo>
                <a:lnTo>
                  <a:pt x="255571" y="1043353"/>
                </a:lnTo>
                <a:lnTo>
                  <a:pt x="255571" y="919608"/>
                </a:lnTo>
                <a:lnTo>
                  <a:pt x="248530" y="911285"/>
                </a:lnTo>
                <a:lnTo>
                  <a:pt x="241615" y="902458"/>
                </a:lnTo>
                <a:lnTo>
                  <a:pt x="234953" y="893127"/>
                </a:lnTo>
                <a:lnTo>
                  <a:pt x="228669" y="883291"/>
                </a:lnTo>
                <a:lnTo>
                  <a:pt x="228669" y="1043353"/>
                </a:lnTo>
                <a:lnTo>
                  <a:pt x="225579" y="1059304"/>
                </a:lnTo>
                <a:lnTo>
                  <a:pt x="217067" y="1072103"/>
                </a:lnTo>
                <a:lnTo>
                  <a:pt x="204268" y="1080615"/>
                </a:lnTo>
                <a:lnTo>
                  <a:pt x="188315" y="1083704"/>
                </a:lnTo>
                <a:lnTo>
                  <a:pt x="172363" y="1080615"/>
                </a:lnTo>
                <a:lnTo>
                  <a:pt x="159564" y="1072103"/>
                </a:lnTo>
                <a:lnTo>
                  <a:pt x="151052" y="1059304"/>
                </a:lnTo>
                <a:lnTo>
                  <a:pt x="147962" y="1043353"/>
                </a:lnTo>
                <a:lnTo>
                  <a:pt x="147962" y="685571"/>
                </a:lnTo>
                <a:lnTo>
                  <a:pt x="141888" y="656400"/>
                </a:lnTo>
                <a:lnTo>
                  <a:pt x="137705" y="629751"/>
                </a:lnTo>
                <a:lnTo>
                  <a:pt x="135288" y="606129"/>
                </a:lnTo>
                <a:lnTo>
                  <a:pt x="134511" y="586038"/>
                </a:lnTo>
                <a:lnTo>
                  <a:pt x="138714" y="522022"/>
                </a:lnTo>
                <a:lnTo>
                  <a:pt x="147962" y="480452"/>
                </a:lnTo>
                <a:lnTo>
                  <a:pt x="157209" y="447961"/>
                </a:lnTo>
                <a:lnTo>
                  <a:pt x="161413" y="411182"/>
                </a:lnTo>
                <a:lnTo>
                  <a:pt x="157167" y="390292"/>
                </a:lnTo>
                <a:lnTo>
                  <a:pt x="145608" y="373185"/>
                </a:lnTo>
                <a:lnTo>
                  <a:pt x="128499" y="361626"/>
                </a:lnTo>
                <a:lnTo>
                  <a:pt x="65826" y="348890"/>
                </a:lnTo>
                <a:lnTo>
                  <a:pt x="31610" y="325772"/>
                </a:lnTo>
                <a:lnTo>
                  <a:pt x="8491" y="291558"/>
                </a:lnTo>
                <a:lnTo>
                  <a:pt x="0" y="249778"/>
                </a:lnTo>
                <a:lnTo>
                  <a:pt x="504" y="242968"/>
                </a:lnTo>
                <a:lnTo>
                  <a:pt x="2017" y="236663"/>
                </a:lnTo>
                <a:lnTo>
                  <a:pt x="4539" y="230863"/>
                </a:lnTo>
                <a:lnTo>
                  <a:pt x="8070" y="225567"/>
                </a:lnTo>
                <a:lnTo>
                  <a:pt x="121059" y="61472"/>
                </a:lnTo>
                <a:lnTo>
                  <a:pt x="121059" y="13051"/>
                </a:lnTo>
                <a:lnTo>
                  <a:pt x="123497" y="5338"/>
                </a:lnTo>
                <a:lnTo>
                  <a:pt x="129466" y="777"/>
                </a:lnTo>
                <a:lnTo>
                  <a:pt x="136948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2360676" y="1589150"/>
            <a:ext cx="498475" cy="469900"/>
            <a:chOff x="2360676" y="1589150"/>
            <a:chExt cx="498475" cy="469900"/>
          </a:xfrm>
        </p:grpSpPr>
        <p:sp>
          <p:nvSpPr>
            <p:cNvPr id="12" name="object 12" descr=""/>
            <p:cNvSpPr/>
            <p:nvPr/>
          </p:nvSpPr>
          <p:spPr>
            <a:xfrm>
              <a:off x="2367026" y="1595500"/>
              <a:ext cx="485775" cy="457200"/>
            </a:xfrm>
            <a:custGeom>
              <a:avLst/>
              <a:gdLst/>
              <a:ahLst/>
              <a:cxnLst/>
              <a:rect l="l" t="t" r="r" b="b"/>
              <a:pathLst>
                <a:path w="485775" h="457200">
                  <a:moveTo>
                    <a:pt x="242824" y="0"/>
                  </a:moveTo>
                  <a:lnTo>
                    <a:pt x="185547" y="174625"/>
                  </a:lnTo>
                  <a:lnTo>
                    <a:pt x="0" y="174625"/>
                  </a:lnTo>
                  <a:lnTo>
                    <a:pt x="150113" y="282448"/>
                  </a:lnTo>
                  <a:lnTo>
                    <a:pt x="92710" y="457073"/>
                  </a:lnTo>
                  <a:lnTo>
                    <a:pt x="242824" y="349250"/>
                  </a:lnTo>
                  <a:lnTo>
                    <a:pt x="392938" y="457073"/>
                  </a:lnTo>
                  <a:lnTo>
                    <a:pt x="335661" y="282448"/>
                  </a:lnTo>
                  <a:lnTo>
                    <a:pt x="485648" y="174625"/>
                  </a:lnTo>
                  <a:lnTo>
                    <a:pt x="300100" y="174625"/>
                  </a:lnTo>
                  <a:lnTo>
                    <a:pt x="242824" y="0"/>
                  </a:lnTo>
                  <a:close/>
                </a:path>
              </a:pathLst>
            </a:custGeom>
            <a:solidFill>
              <a:srgbClr val="00AEB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367026" y="1595500"/>
              <a:ext cx="485775" cy="457200"/>
            </a:xfrm>
            <a:custGeom>
              <a:avLst/>
              <a:gdLst/>
              <a:ahLst/>
              <a:cxnLst/>
              <a:rect l="l" t="t" r="r" b="b"/>
              <a:pathLst>
                <a:path w="485775" h="457200">
                  <a:moveTo>
                    <a:pt x="0" y="174625"/>
                  </a:moveTo>
                  <a:lnTo>
                    <a:pt x="185547" y="174625"/>
                  </a:lnTo>
                  <a:lnTo>
                    <a:pt x="242824" y="0"/>
                  </a:lnTo>
                  <a:lnTo>
                    <a:pt x="300100" y="174625"/>
                  </a:lnTo>
                  <a:lnTo>
                    <a:pt x="485648" y="174625"/>
                  </a:lnTo>
                  <a:lnTo>
                    <a:pt x="335661" y="282448"/>
                  </a:lnTo>
                  <a:lnTo>
                    <a:pt x="392938" y="457073"/>
                  </a:lnTo>
                  <a:lnTo>
                    <a:pt x="242824" y="349250"/>
                  </a:lnTo>
                  <a:lnTo>
                    <a:pt x="92710" y="457073"/>
                  </a:lnTo>
                  <a:lnTo>
                    <a:pt x="150113" y="282448"/>
                  </a:lnTo>
                  <a:lnTo>
                    <a:pt x="0" y="174625"/>
                  </a:lnTo>
                  <a:close/>
                </a:path>
              </a:pathLst>
            </a:custGeom>
            <a:ln w="12700">
              <a:solidFill>
                <a:srgbClr val="00AEB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76275" y="361950"/>
            <a:ext cx="11515725" cy="1057275"/>
          </a:xfrm>
          <a:custGeom>
            <a:avLst/>
            <a:gdLst/>
            <a:ahLst/>
            <a:cxnLst/>
            <a:rect l="l" t="t" r="r" b="b"/>
            <a:pathLst>
              <a:path w="11515725" h="1057275">
                <a:moveTo>
                  <a:pt x="0" y="1057275"/>
                </a:moveTo>
                <a:lnTo>
                  <a:pt x="11515725" y="1057275"/>
                </a:lnTo>
                <a:lnTo>
                  <a:pt x="11515725" y="0"/>
                </a:lnTo>
                <a:lnTo>
                  <a:pt x="0" y="0"/>
                </a:lnTo>
                <a:lnTo>
                  <a:pt x="0" y="105727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45"/>
              <a:t>獸醫師執業應遵循事項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249237" y="1609756"/>
            <a:ext cx="11642090" cy="4037329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2750" spc="35" b="1">
                <a:solidFill>
                  <a:srgbClr val="EF7067"/>
                </a:solidFill>
                <a:latin typeface="Microsoft JhengHei"/>
                <a:cs typeface="Microsoft JhengHei"/>
              </a:rPr>
              <a:t>報告義務</a:t>
            </a:r>
            <a:r>
              <a:rPr dirty="0" sz="2750">
                <a:latin typeface="Microsoft JhengHei"/>
                <a:cs typeface="Microsoft JhengHei"/>
              </a:rPr>
              <a:t>(第8</a:t>
            </a:r>
            <a:r>
              <a:rPr dirty="0" sz="2750" spc="-25"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  <a:p>
            <a:pPr marL="12700" marR="5080">
              <a:lnSpc>
                <a:spcPct val="81900"/>
              </a:lnSpc>
              <a:spcBef>
                <a:spcPts val="925"/>
              </a:spcBef>
            </a:pPr>
            <a:r>
              <a:rPr dirty="0" sz="2750" spc="15">
                <a:latin typeface="Microsoft JhengHei"/>
                <a:cs typeface="Microsoft JhengHei"/>
              </a:rPr>
              <a:t>獸醫師歇業、停業、復業或</a:t>
            </a:r>
            <a:r>
              <a:rPr dirty="0" sz="2750" spc="25" b="1">
                <a:solidFill>
                  <a:srgbClr val="00AEB8"/>
                </a:solidFill>
                <a:latin typeface="Microsoft JhengHei"/>
                <a:cs typeface="Microsoft JhengHei"/>
              </a:rPr>
              <a:t>變更執業處所</a:t>
            </a:r>
            <a:r>
              <a:rPr dirty="0" sz="2750" spc="35">
                <a:latin typeface="Microsoft JhengHei"/>
                <a:cs typeface="Microsoft JhengHei"/>
              </a:rPr>
              <a:t>時，應於</a:t>
            </a:r>
            <a:r>
              <a:rPr dirty="0" sz="3200" spc="-20" b="1">
                <a:solidFill>
                  <a:srgbClr val="00AEB8"/>
                </a:solidFill>
                <a:latin typeface="Microsoft JhengHei"/>
                <a:cs typeface="Microsoft JhengHei"/>
              </a:rPr>
              <a:t>10</a:t>
            </a:r>
            <a:r>
              <a:rPr dirty="0" sz="3200" spc="-35" b="1">
                <a:solidFill>
                  <a:srgbClr val="00AEB8"/>
                </a:solidFill>
                <a:latin typeface="Microsoft JhengHei"/>
                <a:cs typeface="Microsoft JhengHei"/>
              </a:rPr>
              <a:t>日內</a:t>
            </a:r>
            <a:r>
              <a:rPr dirty="0" sz="2750" spc="10">
                <a:latin typeface="Microsoft JhengHei"/>
                <a:cs typeface="Microsoft JhengHei"/>
              </a:rPr>
              <a:t>向原發執業執照</a:t>
            </a:r>
            <a:r>
              <a:rPr dirty="0" sz="2750" spc="5">
                <a:latin typeface="Microsoft JhengHei"/>
                <a:cs typeface="Microsoft JhengHei"/>
              </a:rPr>
              <a:t>機關核備。</a:t>
            </a:r>
            <a:endParaRPr sz="275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2750" spc="35" b="1">
                <a:solidFill>
                  <a:srgbClr val="EF7067"/>
                </a:solidFill>
                <a:latin typeface="Microsoft JhengHei"/>
                <a:cs typeface="Microsoft JhengHei"/>
              </a:rPr>
              <a:t>強制入會</a:t>
            </a:r>
            <a:r>
              <a:rPr dirty="0" sz="2750">
                <a:latin typeface="Microsoft JhengHei"/>
                <a:cs typeface="Microsoft JhengHei"/>
              </a:rPr>
              <a:t>(第9</a:t>
            </a:r>
            <a:r>
              <a:rPr dirty="0" sz="2750" spc="-25"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  <a:p>
            <a:pPr marL="12700">
              <a:lnSpc>
                <a:spcPts val="3250"/>
              </a:lnSpc>
              <a:spcBef>
                <a:spcPts val="380"/>
              </a:spcBef>
            </a:pPr>
            <a:r>
              <a:rPr dirty="0" sz="2750" spc="-5">
                <a:latin typeface="Microsoft JhengHei"/>
                <a:cs typeface="Microsoft JhengHei"/>
              </a:rPr>
              <a:t>獸醫師非加入所在地獸醫師公會，不得執業。</a:t>
            </a:r>
            <a:endParaRPr sz="2750">
              <a:latin typeface="Microsoft JhengHei"/>
              <a:cs typeface="Microsoft JhengHei"/>
            </a:endParaRPr>
          </a:p>
          <a:p>
            <a:pPr marL="697230" indent="-227329">
              <a:lnSpc>
                <a:spcPts val="2830"/>
              </a:lnSpc>
              <a:buFont typeface="Arial MT"/>
              <a:buChar char="•"/>
              <a:tabLst>
                <a:tab pos="697230" algn="l"/>
              </a:tabLst>
            </a:pPr>
            <a:r>
              <a:rPr dirty="0" sz="2400" spc="-5">
                <a:solidFill>
                  <a:srgbClr val="767070"/>
                </a:solidFill>
                <a:latin typeface="Microsoft JhengHei"/>
                <a:cs typeface="Microsoft JhengHei"/>
              </a:rPr>
              <a:t>僅規定須加入申請執業執照地方公會，無規定必須加入跨區支援地方公會</a:t>
            </a:r>
            <a:endParaRPr sz="240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2750" spc="25" b="1">
                <a:solidFill>
                  <a:srgbClr val="EF7067"/>
                </a:solidFill>
                <a:latin typeface="Microsoft JhengHei"/>
                <a:cs typeface="Microsoft JhengHei"/>
              </a:rPr>
              <a:t>親自診斷原則</a:t>
            </a:r>
            <a:r>
              <a:rPr dirty="0" sz="2750">
                <a:latin typeface="Microsoft JhengHei"/>
                <a:cs typeface="Microsoft JhengHei"/>
              </a:rPr>
              <a:t>(第10</a:t>
            </a:r>
            <a:r>
              <a:rPr dirty="0" sz="2750" spc="-25">
                <a:latin typeface="Microsoft JhengHei"/>
                <a:cs typeface="Microsoft JhengHei"/>
              </a:rPr>
              <a:t>條)</a:t>
            </a:r>
            <a:endParaRPr sz="2750">
              <a:latin typeface="Microsoft JhengHei"/>
              <a:cs typeface="Microsoft JhengHei"/>
            </a:endParaRPr>
          </a:p>
          <a:p>
            <a:pPr marL="12700" marR="2371090">
              <a:lnSpc>
                <a:spcPts val="3750"/>
              </a:lnSpc>
              <a:spcBef>
                <a:spcPts val="40"/>
              </a:spcBef>
            </a:pPr>
            <a:r>
              <a:rPr dirty="0" sz="2750" spc="20">
                <a:latin typeface="Microsoft JhengHei"/>
                <a:cs typeface="Microsoft JhengHei"/>
              </a:rPr>
              <a:t>執業之獸醫師非</a:t>
            </a:r>
            <a:r>
              <a:rPr dirty="0" sz="2750" spc="35" b="1">
                <a:solidFill>
                  <a:srgbClr val="00AEB8"/>
                </a:solidFill>
                <a:latin typeface="Microsoft JhengHei"/>
                <a:cs typeface="Microsoft JhengHei"/>
              </a:rPr>
              <a:t>親自</a:t>
            </a:r>
            <a:r>
              <a:rPr dirty="0" sz="2750" spc="25">
                <a:latin typeface="Microsoft JhengHei"/>
                <a:cs typeface="Microsoft JhengHei"/>
              </a:rPr>
              <a:t>診斷、治療，</a:t>
            </a:r>
            <a:r>
              <a:rPr dirty="0" u="sng" sz="2750" spc="20" b="1">
                <a:solidFill>
                  <a:srgbClr val="00AEB8"/>
                </a:solidFill>
                <a:uFill>
                  <a:solidFill>
                    <a:srgbClr val="00AEB8"/>
                  </a:solidFill>
                </a:uFill>
                <a:latin typeface="Microsoft JhengHei"/>
                <a:cs typeface="Microsoft JhengHei"/>
              </a:rPr>
              <a:t>不得填發診斷書及處方</a:t>
            </a:r>
            <a:r>
              <a:rPr dirty="0" sz="2750" spc="-50">
                <a:latin typeface="Microsoft JhengHei"/>
                <a:cs typeface="Microsoft JhengHei"/>
              </a:rPr>
              <a:t>。</a:t>
            </a:r>
            <a:r>
              <a:rPr dirty="0" sz="2750" spc="25">
                <a:latin typeface="Microsoft JhengHei"/>
                <a:cs typeface="Microsoft JhengHei"/>
              </a:rPr>
              <a:t>非親自檢驗</a:t>
            </a:r>
            <a:r>
              <a:rPr dirty="0" u="sng" sz="2750" spc="20" b="1">
                <a:solidFill>
                  <a:srgbClr val="00AEB8"/>
                </a:solidFill>
                <a:uFill>
                  <a:solidFill>
                    <a:srgbClr val="00AEB8"/>
                  </a:solidFill>
                </a:uFill>
                <a:latin typeface="Microsoft JhengHei"/>
                <a:cs typeface="Microsoft JhengHei"/>
              </a:rPr>
              <a:t>不得填發檢驗證明書</a:t>
            </a:r>
            <a:r>
              <a:rPr dirty="0" sz="2750" spc="-50">
                <a:latin typeface="Microsoft JhengHei"/>
                <a:cs typeface="Microsoft JhengHei"/>
              </a:rPr>
              <a:t>。</a:t>
            </a:r>
            <a:endParaRPr sz="2750">
              <a:latin typeface="Microsoft JhengHei"/>
              <a:cs typeface="Microsoft JhengHe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0" y="361950"/>
            <a:ext cx="676275" cy="1057275"/>
          </a:xfrm>
          <a:custGeom>
            <a:avLst/>
            <a:gdLst/>
            <a:ahLst/>
            <a:cxnLst/>
            <a:rect l="l" t="t" r="r" b="b"/>
            <a:pathLst>
              <a:path w="676275" h="1057275">
                <a:moveTo>
                  <a:pt x="676275" y="0"/>
                </a:moveTo>
                <a:lnTo>
                  <a:pt x="0" y="0"/>
                </a:lnTo>
                <a:lnTo>
                  <a:pt x="0" y="1057275"/>
                </a:lnTo>
                <a:lnTo>
                  <a:pt x="676275" y="1057275"/>
                </a:lnTo>
                <a:lnTo>
                  <a:pt x="676275" y="0"/>
                </a:lnTo>
                <a:close/>
              </a:path>
            </a:pathLst>
          </a:custGeom>
          <a:solidFill>
            <a:srgbClr val="00AEB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07950" y="656843"/>
            <a:ext cx="46609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-25" b="1">
                <a:solidFill>
                  <a:srgbClr val="FFFFFF"/>
                </a:solidFill>
                <a:latin typeface="Microsoft JhengHei"/>
                <a:cs typeface="Microsoft JhengHei"/>
              </a:rPr>
              <a:t>B3</a:t>
            </a:r>
            <a:endParaRPr sz="2750">
              <a:latin typeface="Microsoft JhengHei"/>
              <a:cs typeface="Microsoft JhengHei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0580099" y="5268338"/>
            <a:ext cx="644525" cy="676910"/>
            <a:chOff x="10580099" y="5268338"/>
            <a:chExt cx="644525" cy="676910"/>
          </a:xfrm>
        </p:grpSpPr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27715" y="5268399"/>
              <a:ext cx="296436" cy="395504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0099" y="5268338"/>
              <a:ext cx="296460" cy="395562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10672441" y="5533823"/>
              <a:ext cx="457834" cy="411480"/>
            </a:xfrm>
            <a:custGeom>
              <a:avLst/>
              <a:gdLst/>
              <a:ahLst/>
              <a:cxnLst/>
              <a:rect l="l" t="t" r="r" b="b"/>
              <a:pathLst>
                <a:path w="457834" h="411479">
                  <a:moveTo>
                    <a:pt x="237563" y="0"/>
                  </a:moveTo>
                  <a:lnTo>
                    <a:pt x="165744" y="22508"/>
                  </a:lnTo>
                  <a:lnTo>
                    <a:pt x="136036" y="60547"/>
                  </a:lnTo>
                  <a:lnTo>
                    <a:pt x="119891" y="108151"/>
                  </a:lnTo>
                  <a:lnTo>
                    <a:pt x="112242" y="125799"/>
                  </a:lnTo>
                  <a:lnTo>
                    <a:pt x="91205" y="158000"/>
                  </a:lnTo>
                  <a:lnTo>
                    <a:pt x="66165" y="186750"/>
                  </a:lnTo>
                  <a:lnTo>
                    <a:pt x="50014" y="200435"/>
                  </a:lnTo>
                  <a:lnTo>
                    <a:pt x="38839" y="210256"/>
                  </a:lnTo>
                  <a:lnTo>
                    <a:pt x="13097" y="246382"/>
                  </a:lnTo>
                  <a:lnTo>
                    <a:pt x="267" y="290567"/>
                  </a:lnTo>
                  <a:lnTo>
                    <a:pt x="0" y="313573"/>
                  </a:lnTo>
                  <a:lnTo>
                    <a:pt x="3907" y="336437"/>
                  </a:lnTo>
                  <a:lnTo>
                    <a:pt x="23263" y="374359"/>
                  </a:lnTo>
                  <a:lnTo>
                    <a:pt x="56447" y="401069"/>
                  </a:lnTo>
                  <a:lnTo>
                    <a:pt x="97872" y="410713"/>
                  </a:lnTo>
                  <a:lnTo>
                    <a:pt x="119064" y="408823"/>
                  </a:lnTo>
                  <a:lnTo>
                    <a:pt x="139605" y="402437"/>
                  </a:lnTo>
                  <a:lnTo>
                    <a:pt x="145486" y="400109"/>
                  </a:lnTo>
                  <a:lnTo>
                    <a:pt x="151122" y="397230"/>
                  </a:lnTo>
                  <a:lnTo>
                    <a:pt x="156453" y="393861"/>
                  </a:lnTo>
                  <a:lnTo>
                    <a:pt x="170432" y="386164"/>
                  </a:lnTo>
                  <a:lnTo>
                    <a:pt x="185224" y="380365"/>
                  </a:lnTo>
                  <a:lnTo>
                    <a:pt x="200641" y="376530"/>
                  </a:lnTo>
                  <a:lnTo>
                    <a:pt x="216493" y="374726"/>
                  </a:lnTo>
                  <a:lnTo>
                    <a:pt x="235955" y="374114"/>
                  </a:lnTo>
                  <a:lnTo>
                    <a:pt x="252888" y="375223"/>
                  </a:lnTo>
                  <a:lnTo>
                    <a:pt x="269383" y="378808"/>
                  </a:lnTo>
                  <a:lnTo>
                    <a:pt x="285169" y="384794"/>
                  </a:lnTo>
                  <a:lnTo>
                    <a:pt x="299977" y="393105"/>
                  </a:lnTo>
                  <a:lnTo>
                    <a:pt x="305736" y="396699"/>
                  </a:lnTo>
                  <a:lnTo>
                    <a:pt x="311781" y="399824"/>
                  </a:lnTo>
                  <a:lnTo>
                    <a:pt x="318051" y="402437"/>
                  </a:lnTo>
                  <a:lnTo>
                    <a:pt x="356211" y="411002"/>
                  </a:lnTo>
                  <a:lnTo>
                    <a:pt x="393402" y="404497"/>
                  </a:lnTo>
                  <a:lnTo>
                    <a:pt x="448138" y="352692"/>
                  </a:lnTo>
                  <a:lnTo>
                    <a:pt x="457696" y="313587"/>
                  </a:lnTo>
                  <a:lnTo>
                    <a:pt x="457491" y="290590"/>
                  </a:lnTo>
                  <a:lnTo>
                    <a:pt x="444870" y="246382"/>
                  </a:lnTo>
                  <a:lnTo>
                    <a:pt x="418986" y="210279"/>
                  </a:lnTo>
                  <a:lnTo>
                    <a:pt x="399526" y="193829"/>
                  </a:lnTo>
                  <a:lnTo>
                    <a:pt x="391646" y="186766"/>
                  </a:lnTo>
                  <a:lnTo>
                    <a:pt x="366450" y="158000"/>
                  </a:lnTo>
                  <a:lnTo>
                    <a:pt x="345413" y="125799"/>
                  </a:lnTo>
                  <a:lnTo>
                    <a:pt x="327832" y="74739"/>
                  </a:lnTo>
                  <a:lnTo>
                    <a:pt x="321696" y="60501"/>
                  </a:lnTo>
                  <a:lnTo>
                    <a:pt x="313813" y="47152"/>
                  </a:lnTo>
                  <a:lnTo>
                    <a:pt x="304266" y="34863"/>
                  </a:lnTo>
                  <a:lnTo>
                    <a:pt x="273782" y="10459"/>
                  </a:lnTo>
                  <a:lnTo>
                    <a:pt x="23756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11269208" y="5773732"/>
            <a:ext cx="644525" cy="676910"/>
            <a:chOff x="11269208" y="5773732"/>
            <a:chExt cx="644525" cy="676910"/>
          </a:xfrm>
        </p:grpSpPr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17005" y="5773773"/>
              <a:ext cx="296372" cy="395562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269208" y="5773732"/>
              <a:ext cx="296629" cy="395603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1361680" y="6039238"/>
              <a:ext cx="457834" cy="411480"/>
            </a:xfrm>
            <a:custGeom>
              <a:avLst/>
              <a:gdLst/>
              <a:ahLst/>
              <a:cxnLst/>
              <a:rect l="l" t="t" r="r" b="b"/>
              <a:pathLst>
                <a:path w="457834" h="411479">
                  <a:moveTo>
                    <a:pt x="237561" y="0"/>
                  </a:moveTo>
                  <a:lnTo>
                    <a:pt x="165742" y="22508"/>
                  </a:lnTo>
                  <a:lnTo>
                    <a:pt x="136034" y="60547"/>
                  </a:lnTo>
                  <a:lnTo>
                    <a:pt x="119889" y="108151"/>
                  </a:lnTo>
                  <a:lnTo>
                    <a:pt x="112240" y="125799"/>
                  </a:lnTo>
                  <a:lnTo>
                    <a:pt x="91203" y="158000"/>
                  </a:lnTo>
                  <a:lnTo>
                    <a:pt x="66163" y="186750"/>
                  </a:lnTo>
                  <a:lnTo>
                    <a:pt x="50012" y="200435"/>
                  </a:lnTo>
                  <a:lnTo>
                    <a:pt x="38835" y="210256"/>
                  </a:lnTo>
                  <a:lnTo>
                    <a:pt x="13089" y="246382"/>
                  </a:lnTo>
                  <a:lnTo>
                    <a:pt x="269" y="290567"/>
                  </a:lnTo>
                  <a:lnTo>
                    <a:pt x="0" y="313573"/>
                  </a:lnTo>
                  <a:lnTo>
                    <a:pt x="3899" y="336437"/>
                  </a:lnTo>
                  <a:lnTo>
                    <a:pt x="22745" y="372358"/>
                  </a:lnTo>
                  <a:lnTo>
                    <a:pt x="52856" y="397399"/>
                  </a:lnTo>
                  <a:lnTo>
                    <a:pt x="90157" y="409325"/>
                  </a:lnTo>
                  <a:lnTo>
                    <a:pt x="130576" y="405901"/>
                  </a:lnTo>
                  <a:lnTo>
                    <a:pt x="137506" y="403608"/>
                  </a:lnTo>
                  <a:lnTo>
                    <a:pt x="144249" y="400830"/>
                  </a:lnTo>
                  <a:lnTo>
                    <a:pt x="150777" y="397578"/>
                  </a:lnTo>
                  <a:lnTo>
                    <a:pt x="171042" y="386163"/>
                  </a:lnTo>
                  <a:lnTo>
                    <a:pt x="185835" y="380364"/>
                  </a:lnTo>
                  <a:lnTo>
                    <a:pt x="201252" y="376529"/>
                  </a:lnTo>
                  <a:lnTo>
                    <a:pt x="217103" y="374718"/>
                  </a:lnTo>
                  <a:lnTo>
                    <a:pt x="235953" y="374106"/>
                  </a:lnTo>
                  <a:lnTo>
                    <a:pt x="252886" y="375216"/>
                  </a:lnTo>
                  <a:lnTo>
                    <a:pt x="269381" y="378805"/>
                  </a:lnTo>
                  <a:lnTo>
                    <a:pt x="285167" y="384792"/>
                  </a:lnTo>
                  <a:lnTo>
                    <a:pt x="299975" y="393097"/>
                  </a:lnTo>
                  <a:lnTo>
                    <a:pt x="305734" y="396691"/>
                  </a:lnTo>
                  <a:lnTo>
                    <a:pt x="311779" y="399815"/>
                  </a:lnTo>
                  <a:lnTo>
                    <a:pt x="318049" y="402439"/>
                  </a:lnTo>
                  <a:lnTo>
                    <a:pt x="356206" y="411006"/>
                  </a:lnTo>
                  <a:lnTo>
                    <a:pt x="393392" y="404502"/>
                  </a:lnTo>
                  <a:lnTo>
                    <a:pt x="448136" y="352684"/>
                  </a:lnTo>
                  <a:lnTo>
                    <a:pt x="457694" y="313587"/>
                  </a:lnTo>
                  <a:lnTo>
                    <a:pt x="457489" y="290590"/>
                  </a:lnTo>
                  <a:lnTo>
                    <a:pt x="444868" y="246382"/>
                  </a:lnTo>
                  <a:lnTo>
                    <a:pt x="418984" y="210279"/>
                  </a:lnTo>
                  <a:lnTo>
                    <a:pt x="399524" y="193829"/>
                  </a:lnTo>
                  <a:lnTo>
                    <a:pt x="391644" y="186766"/>
                  </a:lnTo>
                  <a:lnTo>
                    <a:pt x="366448" y="158000"/>
                  </a:lnTo>
                  <a:lnTo>
                    <a:pt x="345411" y="125799"/>
                  </a:lnTo>
                  <a:lnTo>
                    <a:pt x="327830" y="74739"/>
                  </a:lnTo>
                  <a:lnTo>
                    <a:pt x="321694" y="60501"/>
                  </a:lnTo>
                  <a:lnTo>
                    <a:pt x="313812" y="47152"/>
                  </a:lnTo>
                  <a:lnTo>
                    <a:pt x="304264" y="34863"/>
                  </a:lnTo>
                  <a:lnTo>
                    <a:pt x="273780" y="10459"/>
                  </a:lnTo>
                  <a:lnTo>
                    <a:pt x="2375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2025-08-25T02:36:59Z</dcterms:created>
  <dcterms:modified xsi:type="dcterms:W3CDTF">2025-08-25T02:36:59Z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2025-08-25T00:00:00Z</vt:filetime>
  </property>
  <property fmtid="{D5CDD505-2E9C-101B-9397-08002B2CF9AE}" pid="3" name="LastSaved">
    <vt:filetime>2025-08-25T00:00:00Z</vt:filetime>
  </property>
  <property fmtid="{D5CDD505-2E9C-101B-9397-08002B2CF9AE}" pid="4" name="Producer">
    <vt:lpwstr>iLovePDF</vt:lpwstr>
  </property>
</Properties>
</file>